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7" r:id="rId2"/>
    <p:sldId id="258" r:id="rId3"/>
    <p:sldId id="259" r:id="rId4"/>
    <p:sldId id="264" r:id="rId5"/>
    <p:sldId id="260" r:id="rId6"/>
    <p:sldId id="267" r:id="rId7"/>
    <p:sldId id="268" r:id="rId8"/>
    <p:sldId id="269" r:id="rId9"/>
    <p:sldId id="319" r:id="rId10"/>
    <p:sldId id="272" r:id="rId11"/>
    <p:sldId id="273" r:id="rId12"/>
    <p:sldId id="274" r:id="rId13"/>
    <p:sldId id="275" r:id="rId14"/>
    <p:sldId id="276" r:id="rId15"/>
    <p:sldId id="280" r:id="rId16"/>
    <p:sldId id="282" r:id="rId17"/>
    <p:sldId id="281" r:id="rId18"/>
    <p:sldId id="283" r:id="rId19"/>
    <p:sldId id="284" r:id="rId20"/>
    <p:sldId id="285" r:id="rId21"/>
    <p:sldId id="302" r:id="rId22"/>
    <p:sldId id="299" r:id="rId23"/>
    <p:sldId id="304" r:id="rId24"/>
    <p:sldId id="305" r:id="rId25"/>
    <p:sldId id="303" r:id="rId26"/>
    <p:sldId id="301" r:id="rId27"/>
    <p:sldId id="277" r:id="rId28"/>
    <p:sldId id="278" r:id="rId29"/>
    <p:sldId id="286" r:id="rId30"/>
    <p:sldId id="287" r:id="rId31"/>
    <p:sldId id="288" r:id="rId32"/>
    <p:sldId id="289" r:id="rId33"/>
    <p:sldId id="290" r:id="rId34"/>
    <p:sldId id="291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292" r:id="rId49"/>
    <p:sldId id="293" r:id="rId50"/>
    <p:sldId id="298" r:id="rId51"/>
    <p:sldId id="294" r:id="rId52"/>
    <p:sldId id="295" r:id="rId53"/>
    <p:sldId id="296" r:id="rId54"/>
    <p:sldId id="297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76cc332c1e4fcf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2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13BE9-1F45-44D0-AC02-22B3F1D1DDA0}" type="datetimeFigureOut">
              <a:rPr lang="ko-KR" altLang="en-US" smtClean="0"/>
              <a:t>2020-06-14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A936-53A0-4532-91D0-92443BCEA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9053-C846-4845-9D1A-259FBAB56B3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070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88442-4F47-4C4E-A5E0-E1958CB253A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44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BE324-67F2-45CF-8D0A-F9D69631502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44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B6A59-8A6F-4B0D-B66E-1DCD1DE747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19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F6AAB-CC23-4148-B176-5C8A923E3E9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994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A7415-143A-4CC5-9005-549941550F5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03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08EE-D674-4AAF-AC27-2C5A719F65E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974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59FA1-0786-4793-9FA9-0B25B38447D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237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8EC83-DA59-4B3B-826E-4DE2FA0E474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127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02FB-26C9-47FD-9F8B-7A99ED52552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284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E8EC-3544-48AD-9A12-217A849D45F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35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DE8CF-525C-4F06-98AC-ABE7589B6D6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tuleap.or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ocs.tuleap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tuleap.360learning.com/channel/5a413ae2990af17d6a223f3a/Tuleap/brows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ocs.tuleap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aafay-awan.blogspot.com/2019/10/waterfall-vs-agile-methodology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rightbrain.co.kr/?p=5810" TargetMode="External"/><Relationship Id="rId3" Type="http://schemas.openxmlformats.org/officeDocument/2006/relationships/hyperlink" Target="https://www.tuleap.org/" TargetMode="External"/><Relationship Id="rId7" Type="http://schemas.openxmlformats.org/officeDocument/2006/relationships/hyperlink" Target="https://medium.com/dtevangelist/scrum-dfc6523a3604" TargetMode="External"/><Relationship Id="rId2" Type="http://schemas.openxmlformats.org/officeDocument/2006/relationships/hyperlink" Target="https://docs.tuleap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t-nroo.tistory.com/31" TargetMode="External"/><Relationship Id="rId5" Type="http://schemas.openxmlformats.org/officeDocument/2006/relationships/hyperlink" Target="https://en.wikipedia.org/wiki/Tuleap_(project_management)" TargetMode="External"/><Relationship Id="rId4" Type="http://schemas.openxmlformats.org/officeDocument/2006/relationships/hyperlink" Target="https://en.wikipedia.org/wiki/Kanban_(development)" TargetMode="External"/><Relationship Id="rId9" Type="http://schemas.openxmlformats.org/officeDocument/2006/relationships/hyperlink" Target="http://pptbizcam.co.kr/?p=643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uminousmen.com/post/11-steps-of-scrum" TargetMode="External"/><Relationship Id="rId4" Type="http://schemas.openxmlformats.org/officeDocument/2006/relationships/hyperlink" Target="http://www.miatlee.com/single-post/2015/07/29/Everything-you-need-to-know-about-the-Daily-Scru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cagley.wordpress.com/category/kanban/page/5/" TargetMode="External"/><Relationship Id="rId4" Type="http://schemas.openxmlformats.org/officeDocument/2006/relationships/hyperlink" Target="https://m.blog.naver.com/PostView.nhn?blogId=wjn21&amp;logNo=220998701194&amp;proxyReferer=https://www.google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tuleap.org/" TargetMode="External"/><Relationship Id="rId4" Type="http://schemas.openxmlformats.org/officeDocument/2006/relationships/hyperlink" Target="https://ko.m.wikipedia.org/wiki/%ED%8C%8C%EC%9D%BC:Kanban_board_example.jp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rezi.com/p/g19xap942ur7/tuleap-con-2019-offical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212228"/>
              </p:ext>
            </p:extLst>
          </p:nvPr>
        </p:nvGraphicFramePr>
        <p:xfrm>
          <a:off x="547816" y="258347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5AAE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www.tuleap.org</a:t>
                      </a:r>
                      <a:endParaRPr kumimoji="0" lang="ko-KR" altLang="en-US" sz="3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5AAED"/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35AA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900" b="0" dirty="0">
                        <a:solidFill>
                          <a:srgbClr val="35AAED"/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35AA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566443"/>
              </p:ext>
            </p:extLst>
          </p:nvPr>
        </p:nvGraphicFramePr>
        <p:xfrm>
          <a:off x="547816" y="612521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8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54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3418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 flipH="1">
            <a:off x="8888627" y="634314"/>
            <a:ext cx="2739819" cy="1556951"/>
          </a:xfrm>
          <a:prstGeom prst="straightConnector1">
            <a:avLst/>
          </a:prstGeom>
          <a:ln w="63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543698" y="4283676"/>
            <a:ext cx="3690551" cy="1828800"/>
          </a:xfrm>
          <a:prstGeom prst="straightConnector1">
            <a:avLst/>
          </a:prstGeom>
          <a:ln w="6350">
            <a:solidFill>
              <a:srgbClr val="34188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B0D14658-3493-4DAF-B396-D1A181C87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872" y="666895"/>
            <a:ext cx="6460255" cy="505074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865872" y="4490828"/>
            <a:ext cx="6460254" cy="122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i="1" kern="0" dirty="0">
                <a:solidFill>
                  <a:srgbClr val="35AAED"/>
                </a:solidFill>
              </a:rPr>
              <a:t>분석과 사용 보고서</a:t>
            </a:r>
            <a:endParaRPr lang="en-US" altLang="ko-KR" sz="4000" b="1" i="1" kern="0" dirty="0">
              <a:solidFill>
                <a:srgbClr val="35AAED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5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OSS Assingment#3 / Team4</a:t>
            </a:r>
            <a:endParaRPr lang="ko-KR" altLang="en-US" sz="7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D7A34-4B97-4087-98EF-F3FCA38536CE}"/>
              </a:ext>
            </a:extLst>
          </p:cNvPr>
          <p:cNvSpPr txBox="1"/>
          <p:nvPr/>
        </p:nvSpPr>
        <p:spPr>
          <a:xfrm>
            <a:off x="8904366" y="4405126"/>
            <a:ext cx="27398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/>
              <a:t>컴퓨터공학과</a:t>
            </a:r>
            <a:endParaRPr lang="en-US" altLang="ko-KR" sz="1400" b="1" dirty="0"/>
          </a:p>
          <a:p>
            <a:pPr algn="r"/>
            <a:r>
              <a:rPr lang="en-US" altLang="ko-KR" sz="1400" b="1" dirty="0"/>
              <a:t>14011075 </a:t>
            </a:r>
            <a:r>
              <a:rPr lang="ko-KR" altLang="en-US" sz="1400" b="1" dirty="0"/>
              <a:t>이현수</a:t>
            </a:r>
            <a:endParaRPr lang="en-US" altLang="ko-KR" sz="1400" b="1" dirty="0"/>
          </a:p>
          <a:p>
            <a:pPr algn="r"/>
            <a:r>
              <a:rPr lang="ko-KR" altLang="en-US" sz="1400" b="1" dirty="0"/>
              <a:t> </a:t>
            </a:r>
            <a:r>
              <a:rPr lang="en-US" altLang="ko-KR" sz="1400" b="1" dirty="0"/>
              <a:t>14011066 </a:t>
            </a:r>
            <a:r>
              <a:rPr lang="ko-KR" altLang="en-US" sz="1400" b="1" dirty="0"/>
              <a:t>김정우</a:t>
            </a:r>
            <a:endParaRPr lang="en-US" altLang="ko-KR" sz="1400" b="1" dirty="0"/>
          </a:p>
          <a:p>
            <a:pPr algn="r"/>
            <a:r>
              <a:rPr lang="en-US" altLang="ko-KR" sz="1400" b="1" dirty="0"/>
              <a:t>15011083 </a:t>
            </a:r>
            <a:r>
              <a:rPr lang="ko-KR" altLang="en-US" sz="1400" b="1" dirty="0"/>
              <a:t>송용규</a:t>
            </a:r>
            <a:endParaRPr lang="en-US" altLang="ko-KR" sz="1400" b="1" dirty="0"/>
          </a:p>
          <a:p>
            <a:pPr algn="r"/>
            <a:r>
              <a:rPr lang="ko-KR" altLang="en-US" sz="1400" b="1" dirty="0"/>
              <a:t> </a:t>
            </a:r>
            <a:r>
              <a:rPr lang="en-US" altLang="ko-KR" sz="1400" b="1" dirty="0"/>
              <a:t>17011545 </a:t>
            </a:r>
            <a:r>
              <a:rPr lang="ko-KR" altLang="en-US" sz="1400" b="1" dirty="0" err="1"/>
              <a:t>석숭</a:t>
            </a:r>
            <a:endParaRPr lang="en-US" altLang="ko-KR" sz="1400" b="1" dirty="0"/>
          </a:p>
          <a:p>
            <a:pPr algn="r"/>
            <a:endParaRPr lang="en-US" altLang="ko-KR" sz="14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D754B5-8169-43E2-BA92-8096FC00E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898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384925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2.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</a:t>
                      </a:r>
                      <a:r>
                        <a:rPr kumimoji="0" lang="en-US" altLang="ko-KR" sz="1800" b="1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Tuleap</a:t>
                      </a: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공식 홈페이지</a:t>
                      </a:r>
                      <a:endParaRPr kumimoji="0" lang="ko-KR" altLang="en-US" sz="5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90365932-398C-4120-8694-4D846DD5D045}"/>
              </a:ext>
            </a:extLst>
          </p:cNvPr>
          <p:cNvSpPr/>
          <p:nvPr/>
        </p:nvSpPr>
        <p:spPr>
          <a:xfrm>
            <a:off x="1222512" y="1278835"/>
            <a:ext cx="9756914" cy="4750904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5E19DC0-ED1A-483F-AB94-5AFABB63B9C0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8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54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EF83AE3-350C-4BE1-BEA9-8650D25C6FAE}"/>
              </a:ext>
            </a:extLst>
          </p:cNvPr>
          <p:cNvSpPr/>
          <p:nvPr/>
        </p:nvSpPr>
        <p:spPr>
          <a:xfrm>
            <a:off x="4484210" y="1985210"/>
            <a:ext cx="2717411" cy="453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038600" algn="l"/>
              </a:tabLst>
            </a:pPr>
            <a:r>
              <a:rPr lang="en-US" altLang="ko-KR" sz="2400" kern="100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(1) </a:t>
            </a:r>
            <a:r>
              <a:rPr lang="ko-KR" altLang="en-US" sz="2400" kern="100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공식 홈페이지</a:t>
            </a:r>
            <a:endParaRPr lang="en-US" altLang="ko-KR" sz="2400" kern="100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HY견고딕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2ACCF8-81E1-4BF7-883B-F8B8441E66A7}"/>
              </a:ext>
            </a:extLst>
          </p:cNvPr>
          <p:cNvSpPr/>
          <p:nvPr/>
        </p:nvSpPr>
        <p:spPr>
          <a:xfrm>
            <a:off x="4484210" y="4859940"/>
            <a:ext cx="2401619" cy="453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038600" algn="l"/>
              </a:tabLst>
            </a:pPr>
            <a:r>
              <a:rPr lang="en-US" altLang="ko-KR" sz="2400" kern="100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(3)</a:t>
            </a:r>
            <a:r>
              <a:rPr lang="en-US" altLang="ko-KR" sz="2400" b="1" kern="100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kern="100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온라인 강의</a:t>
            </a:r>
            <a:endParaRPr lang="en-US" altLang="ko-KR" sz="2400" kern="100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HY견고딕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3219BC-019A-41C1-9718-4C7654FB302D}"/>
              </a:ext>
            </a:extLst>
          </p:cNvPr>
          <p:cNvSpPr/>
          <p:nvPr/>
        </p:nvSpPr>
        <p:spPr>
          <a:xfrm>
            <a:off x="4484209" y="3404077"/>
            <a:ext cx="2093843" cy="453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038600" algn="l"/>
              </a:tabLst>
            </a:pPr>
            <a:r>
              <a:rPr lang="en-US" altLang="ko-KR" sz="2400" kern="100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(2)</a:t>
            </a:r>
            <a:r>
              <a:rPr lang="en-US" altLang="ko-KR" sz="2400" b="1" kern="100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kern="100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정보 소개</a:t>
            </a:r>
            <a:endParaRPr lang="en-US" altLang="ko-KR" sz="2400" kern="100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HY견고딕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40A295-870A-4EDB-A243-17277E165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233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899440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2-(1) </a:t>
                      </a:r>
                      <a:r>
                        <a:rPr kumimoji="0" lang="en-US" altLang="ko-KR" sz="1800" b="1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Tuleap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공식 홈페이지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3DDC9C-33A3-4118-8A09-9BBFF66E3B14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F560D2-BB27-4AF5-80F7-D1F301569304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59FBF5-A1DF-4582-8736-36C0FB5298A0}"/>
              </a:ext>
            </a:extLst>
          </p:cNvPr>
          <p:cNvSpPr/>
          <p:nvPr/>
        </p:nvSpPr>
        <p:spPr>
          <a:xfrm>
            <a:off x="2224647" y="969998"/>
            <a:ext cx="402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prstClr val="white">
                    <a:lumMod val="50000"/>
                  </a:prstClr>
                </a:solidFill>
              </a:rPr>
              <a:t>[</a:t>
            </a:r>
            <a:r>
              <a:rPr lang="en-US" altLang="ko-KR" sz="2000" b="1" u="sng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https://www.tuleap.org/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966A45A-31CE-4DF6-AEDA-C98B926EAA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00101" y="1716459"/>
            <a:ext cx="7107555" cy="376248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F96901-8B70-4A53-A32D-C44A3B00275F}"/>
              </a:ext>
            </a:extLst>
          </p:cNvPr>
          <p:cNvSpPr/>
          <p:nvPr/>
        </p:nvSpPr>
        <p:spPr>
          <a:xfrm>
            <a:off x="2700101" y="5478946"/>
            <a:ext cx="7107555" cy="370840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b="1" dirty="0">
                <a:solidFill>
                  <a:prstClr val="white"/>
                </a:solidFill>
              </a:rPr>
              <a:t>그림 </a:t>
            </a:r>
            <a:r>
              <a:rPr lang="en-US" altLang="ko-KR" sz="1200" b="1" dirty="0">
                <a:solidFill>
                  <a:prstClr val="white"/>
                </a:solidFill>
              </a:rPr>
              <a:t>2-1.Tuleap </a:t>
            </a:r>
            <a:r>
              <a:rPr lang="ko-KR" altLang="en-US" sz="1200" b="1" dirty="0">
                <a:solidFill>
                  <a:prstClr val="white"/>
                </a:solidFill>
              </a:rPr>
              <a:t>공식 홈페이지 메인 화면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D1D0A2-1430-4411-B5FA-90BD8CF7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549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118736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2-(1) </a:t>
                      </a:r>
                      <a:r>
                        <a:rPr kumimoji="0" lang="en-US" altLang="ko-KR" sz="1800" b="1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Tuleap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공식 홈페이지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3DDC9C-33A3-4118-8A09-9BBFF66E3B14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F560D2-BB27-4AF5-80F7-D1F301569304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59FBF5-A1DF-4582-8736-36C0FB5298A0}"/>
              </a:ext>
            </a:extLst>
          </p:cNvPr>
          <p:cNvSpPr/>
          <p:nvPr/>
        </p:nvSpPr>
        <p:spPr>
          <a:xfrm>
            <a:off x="2224647" y="969998"/>
            <a:ext cx="402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prstClr val="white">
                    <a:lumMod val="50000"/>
                  </a:prstClr>
                </a:solidFill>
              </a:rPr>
              <a:t>[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https://docs.tuleap.org/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F96901-8B70-4A53-A32D-C44A3B00275F}"/>
              </a:ext>
            </a:extLst>
          </p:cNvPr>
          <p:cNvSpPr/>
          <p:nvPr/>
        </p:nvSpPr>
        <p:spPr>
          <a:xfrm>
            <a:off x="2619692" y="5327608"/>
            <a:ext cx="6708458" cy="370840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b="1" dirty="0">
                <a:solidFill>
                  <a:prstClr val="white"/>
                </a:solidFill>
              </a:rPr>
              <a:t>그림 </a:t>
            </a:r>
            <a:r>
              <a:rPr lang="en-US" altLang="ko-KR" sz="1200" b="1" dirty="0">
                <a:solidFill>
                  <a:prstClr val="white"/>
                </a:solidFill>
              </a:rPr>
              <a:t>2-2.Tuleap Resource -&gt; Documentation </a:t>
            </a:r>
            <a:r>
              <a:rPr lang="ko-KR" altLang="en-US" sz="1200" b="1" dirty="0">
                <a:solidFill>
                  <a:prstClr val="white"/>
                </a:solidFill>
              </a:rPr>
              <a:t>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291C84-F6E3-4E1E-A327-D4A8124BE3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19692" y="1922479"/>
            <a:ext cx="4905058" cy="33861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7B5A3B-2FA2-4B19-B977-491ECD7AA45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37450" y="1922479"/>
            <a:ext cx="1790700" cy="338612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8F936E-00E7-4621-972E-066CB2288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474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413658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2-(2)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정보 소개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3DDC9C-33A3-4118-8A09-9BBFF66E3B14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F560D2-BB27-4AF5-80F7-D1F301569304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59FBF5-A1DF-4582-8736-36C0FB5298A0}"/>
              </a:ext>
            </a:extLst>
          </p:cNvPr>
          <p:cNvSpPr/>
          <p:nvPr/>
        </p:nvSpPr>
        <p:spPr>
          <a:xfrm>
            <a:off x="2224647" y="969998"/>
            <a:ext cx="402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User Guide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F96901-8B70-4A53-A32D-C44A3B00275F}"/>
              </a:ext>
            </a:extLst>
          </p:cNvPr>
          <p:cNvSpPr/>
          <p:nvPr/>
        </p:nvSpPr>
        <p:spPr>
          <a:xfrm>
            <a:off x="1101407" y="5434662"/>
            <a:ext cx="2435543" cy="370840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b="1" dirty="0">
                <a:solidFill>
                  <a:prstClr val="white"/>
                </a:solidFill>
              </a:rPr>
              <a:t>그림 </a:t>
            </a:r>
            <a:r>
              <a:rPr lang="en-US" altLang="ko-KR" sz="1200" b="1" dirty="0">
                <a:solidFill>
                  <a:prstClr val="white"/>
                </a:solidFill>
              </a:rPr>
              <a:t>2-3.User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r>
              <a:rPr lang="en-US" altLang="ko-KR" sz="1200" b="1" dirty="0">
                <a:solidFill>
                  <a:prstClr val="white"/>
                </a:solidFill>
              </a:rPr>
              <a:t>guide</a:t>
            </a:r>
            <a:r>
              <a:rPr lang="ko-KR" altLang="en-US" sz="1200" b="1" dirty="0">
                <a:solidFill>
                  <a:prstClr val="white"/>
                </a:solidFill>
              </a:rPr>
              <a:t> 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5ED7D5-5561-43E0-AA35-2402DA2B62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07" y="1792158"/>
            <a:ext cx="2435543" cy="362963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92CE2B0-65EE-44C8-A36B-6A2006827183}"/>
              </a:ext>
            </a:extLst>
          </p:cNvPr>
          <p:cNvSpPr/>
          <p:nvPr/>
        </p:nvSpPr>
        <p:spPr>
          <a:xfrm>
            <a:off x="4013200" y="1859339"/>
            <a:ext cx="6096000" cy="3605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b="1" kern="100" dirty="0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프로젝트 계획 </a:t>
            </a:r>
            <a:endParaRPr lang="en-US" altLang="ko-KR" sz="1400" b="1" kern="100" dirty="0">
              <a:solidFill>
                <a:schemeClr val="bg1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400" b="1" kern="100" dirty="0">
              <a:solidFill>
                <a:schemeClr val="bg1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ko-KR" sz="1400" b="1" kern="100" dirty="0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모니터링</a:t>
            </a:r>
            <a:endParaRPr lang="en-US" altLang="ko-KR" sz="1400" b="1" kern="100" dirty="0">
              <a:solidFill>
                <a:schemeClr val="bg1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400" b="1" kern="100" dirty="0">
              <a:solidFill>
                <a:schemeClr val="bg1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ko-KR" sz="1400" b="1" kern="100" dirty="0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소프트웨어 개발 수명주기 관리</a:t>
            </a:r>
            <a:endParaRPr lang="en-US" altLang="ko-KR" sz="1400" b="1" kern="100" dirty="0">
              <a:solidFill>
                <a:schemeClr val="bg1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400" b="1" kern="100" dirty="0">
              <a:solidFill>
                <a:schemeClr val="bg1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ko-KR" sz="1400" b="1" kern="100" dirty="0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요구 사항</a:t>
            </a:r>
            <a:r>
              <a:rPr lang="en-US" altLang="ko-KR" sz="1400" b="1" kern="100" dirty="0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b="1" kern="100" dirty="0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작업</a:t>
            </a:r>
            <a:r>
              <a:rPr lang="en-US" altLang="ko-KR" sz="1400" b="1" kern="100" dirty="0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b="1" kern="100" dirty="0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사건 등의 추적</a:t>
            </a:r>
            <a:endParaRPr lang="en-US" altLang="ko-KR" sz="1400" b="1" kern="100" dirty="0">
              <a:solidFill>
                <a:schemeClr val="bg1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400" b="1" kern="100" dirty="0">
              <a:solidFill>
                <a:schemeClr val="bg1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ko-KR" sz="1400" b="1" kern="100" dirty="0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문서 및 자료 제작</a:t>
            </a:r>
            <a:endParaRPr lang="en-US" altLang="ko-KR" sz="1400" b="1" kern="100" dirty="0">
              <a:solidFill>
                <a:schemeClr val="bg1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400" b="1" kern="100" dirty="0">
              <a:solidFill>
                <a:schemeClr val="bg1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ko-KR" sz="1400" b="1" kern="100" dirty="0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프로젝트 참여자 간</a:t>
            </a:r>
            <a:r>
              <a:rPr lang="en-US" altLang="ko-KR" sz="1400" b="1" kern="100" dirty="0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b="1" kern="100" dirty="0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협력에 도움</a:t>
            </a:r>
            <a:endParaRPr lang="ko-KR" altLang="ko-KR" sz="1400" b="1" kern="100" dirty="0">
              <a:solidFill>
                <a:schemeClr val="bg1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1AF973-9185-4174-8EA1-3A86E4E9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296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464874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2-(2)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정보 소개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3DDC9C-33A3-4118-8A09-9BBFF66E3B14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F560D2-BB27-4AF5-80F7-D1F301569304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59FBF5-A1DF-4582-8736-36C0FB5298A0}"/>
              </a:ext>
            </a:extLst>
          </p:cNvPr>
          <p:cNvSpPr/>
          <p:nvPr/>
        </p:nvSpPr>
        <p:spPr>
          <a:xfrm>
            <a:off x="2224647" y="969998"/>
            <a:ext cx="4029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Introduction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F96901-8B70-4A53-A32D-C44A3B00275F}"/>
              </a:ext>
            </a:extLst>
          </p:cNvPr>
          <p:cNvSpPr/>
          <p:nvPr/>
        </p:nvSpPr>
        <p:spPr>
          <a:xfrm>
            <a:off x="3021491" y="5479589"/>
            <a:ext cx="6444111" cy="370840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prstClr val="white"/>
                </a:solidFill>
              </a:rPr>
              <a:t>그림 </a:t>
            </a:r>
            <a:r>
              <a:rPr lang="en-US" altLang="ko-KR" sz="1100" b="1" dirty="0">
                <a:solidFill>
                  <a:prstClr val="white"/>
                </a:solidFill>
              </a:rPr>
              <a:t>2-4. Introduction </a:t>
            </a:r>
            <a:r>
              <a:rPr lang="ko-KR" altLang="en-US" sz="1100" b="1" dirty="0">
                <a:solidFill>
                  <a:prstClr val="white"/>
                </a:solidFill>
              </a:rPr>
              <a:t>메인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A798AD-57C9-46A0-A04C-D1B8207F8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823" y="1757128"/>
            <a:ext cx="6444111" cy="369960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5F2931-83CE-4678-9E73-4C512D14D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231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147392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2-(2)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정보 소개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3DDC9C-33A3-4118-8A09-9BBFF66E3B14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F560D2-BB27-4AF5-80F7-D1F301569304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59FBF5-A1DF-4582-8736-36C0FB5298A0}"/>
              </a:ext>
            </a:extLst>
          </p:cNvPr>
          <p:cNvSpPr/>
          <p:nvPr/>
        </p:nvSpPr>
        <p:spPr>
          <a:xfrm>
            <a:off x="2224647" y="969998"/>
            <a:ext cx="4029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Project Management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F96901-8B70-4A53-A32D-C44A3B00275F}"/>
              </a:ext>
            </a:extLst>
          </p:cNvPr>
          <p:cNvSpPr/>
          <p:nvPr/>
        </p:nvSpPr>
        <p:spPr>
          <a:xfrm>
            <a:off x="1101407" y="5434662"/>
            <a:ext cx="2435543" cy="370840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prstClr val="white"/>
                </a:solidFill>
              </a:rPr>
              <a:t>그림 </a:t>
            </a:r>
            <a:r>
              <a:rPr lang="en-US" altLang="ko-KR" sz="1100" b="1" dirty="0">
                <a:solidFill>
                  <a:prstClr val="white"/>
                </a:solidFill>
              </a:rPr>
              <a:t>2-5.project</a:t>
            </a:r>
            <a:r>
              <a:rPr lang="ko-KR" altLang="en-US" sz="1100" b="1" dirty="0">
                <a:solidFill>
                  <a:prstClr val="white"/>
                </a:solidFill>
              </a:rPr>
              <a:t> </a:t>
            </a:r>
            <a:r>
              <a:rPr lang="en-US" altLang="ko-KR" sz="1100" b="1" dirty="0">
                <a:solidFill>
                  <a:prstClr val="white"/>
                </a:solidFill>
              </a:rPr>
              <a:t>management</a:t>
            </a:r>
            <a:r>
              <a:rPr lang="ko-KR" altLang="en-US" sz="1100" b="1" dirty="0">
                <a:solidFill>
                  <a:prstClr val="white"/>
                </a:solidFill>
              </a:rPr>
              <a:t> 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2CE2B0-65EE-44C8-A36B-6A2006827183}"/>
              </a:ext>
            </a:extLst>
          </p:cNvPr>
          <p:cNvSpPr/>
          <p:nvPr/>
        </p:nvSpPr>
        <p:spPr>
          <a:xfrm>
            <a:off x="4013200" y="1859339"/>
            <a:ext cx="6096000" cy="2947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+mj-lt"/>
              </a:rPr>
              <a:t>프로젝트 </a:t>
            </a:r>
            <a:r>
              <a:rPr lang="ko-KR" altLang="ko-KR" b="1" dirty="0">
                <a:solidFill>
                  <a:schemeClr val="bg1"/>
                </a:solidFill>
                <a:latin typeface="+mj-lt"/>
              </a:rPr>
              <a:t>등록</a:t>
            </a:r>
            <a:r>
              <a:rPr lang="en-US" altLang="ko-KR" b="1" dirty="0">
                <a:solidFill>
                  <a:schemeClr val="bg1"/>
                </a:solidFill>
                <a:latin typeface="+mj-lt"/>
              </a:rPr>
              <a:t>/</a:t>
            </a:r>
            <a:r>
              <a:rPr lang="ko-KR" altLang="ko-KR" b="1" dirty="0">
                <a:solidFill>
                  <a:schemeClr val="bg1"/>
                </a:solidFill>
                <a:latin typeface="+mj-lt"/>
              </a:rPr>
              <a:t>관리 </a:t>
            </a:r>
            <a:endParaRPr lang="en-US" altLang="ko-KR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+mj-lt"/>
              </a:rPr>
              <a:t>프로젝트 사용자 관리</a:t>
            </a:r>
            <a:endParaRPr lang="en-US" altLang="ko-KR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+mj-lt"/>
              </a:rPr>
              <a:t>권한 관리</a:t>
            </a:r>
            <a:endParaRPr lang="en-US" altLang="ko-KR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+mj-lt"/>
              </a:rPr>
              <a:t>프로젝트 시작을 위한 기초 프로젝트 관리법</a:t>
            </a:r>
            <a:endParaRPr lang="ko-KR" altLang="ko-KR" sz="1400" b="1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8BB669-8B8F-4B9C-91F2-10558791DDC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06" y="1792158"/>
            <a:ext cx="2435543" cy="364250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CB567A-5E36-4AC2-964C-62D1A6BC1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662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763693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2-(2)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정보 소개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3DDC9C-33A3-4118-8A09-9BBFF66E3B14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F560D2-BB27-4AF5-80F7-D1F301569304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59FBF5-A1DF-4582-8736-36C0FB5298A0}"/>
              </a:ext>
            </a:extLst>
          </p:cNvPr>
          <p:cNvSpPr/>
          <p:nvPr/>
        </p:nvSpPr>
        <p:spPr>
          <a:xfrm>
            <a:off x="2224647" y="969998"/>
            <a:ext cx="4029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Project Management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F96901-8B70-4A53-A32D-C44A3B00275F}"/>
              </a:ext>
            </a:extLst>
          </p:cNvPr>
          <p:cNvSpPr/>
          <p:nvPr/>
        </p:nvSpPr>
        <p:spPr>
          <a:xfrm>
            <a:off x="3458383" y="5517162"/>
            <a:ext cx="5275233" cy="370840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prstClr val="white"/>
                </a:solidFill>
              </a:rPr>
              <a:t>그림 </a:t>
            </a:r>
            <a:r>
              <a:rPr lang="en-US" altLang="ko-KR" sz="1100" b="1" dirty="0">
                <a:solidFill>
                  <a:prstClr val="white"/>
                </a:solidFill>
              </a:rPr>
              <a:t>2-6.project</a:t>
            </a:r>
            <a:r>
              <a:rPr lang="ko-KR" altLang="en-US" sz="1100" b="1" dirty="0">
                <a:solidFill>
                  <a:prstClr val="white"/>
                </a:solidFill>
              </a:rPr>
              <a:t> </a:t>
            </a:r>
            <a:r>
              <a:rPr lang="en-US" altLang="ko-KR" sz="1100" b="1" dirty="0">
                <a:solidFill>
                  <a:prstClr val="white"/>
                </a:solidFill>
              </a:rPr>
              <a:t>management</a:t>
            </a:r>
            <a:r>
              <a:rPr lang="ko-KR" altLang="en-US" sz="1100" b="1" dirty="0">
                <a:solidFill>
                  <a:prstClr val="white"/>
                </a:solidFill>
              </a:rPr>
              <a:t> 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CE6CA2-67CB-465B-AD69-31D3DE1E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383" y="1682927"/>
            <a:ext cx="5275233" cy="383423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5F51CE-2A98-4D2A-9573-A0E2E59F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322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26769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2-(2)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정보 소개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3DDC9C-33A3-4118-8A09-9BBFF66E3B14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F560D2-BB27-4AF5-80F7-D1F301569304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59FBF5-A1DF-4582-8736-36C0FB5298A0}"/>
              </a:ext>
            </a:extLst>
          </p:cNvPr>
          <p:cNvSpPr/>
          <p:nvPr/>
        </p:nvSpPr>
        <p:spPr>
          <a:xfrm>
            <a:off x="2224647" y="969998"/>
            <a:ext cx="4029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Trackers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F96901-8B70-4A53-A32D-C44A3B00275F}"/>
              </a:ext>
            </a:extLst>
          </p:cNvPr>
          <p:cNvSpPr/>
          <p:nvPr/>
        </p:nvSpPr>
        <p:spPr>
          <a:xfrm>
            <a:off x="873958" y="5608197"/>
            <a:ext cx="4527071" cy="370840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prstClr val="white"/>
                </a:solidFill>
              </a:rPr>
              <a:t>그림 </a:t>
            </a:r>
            <a:r>
              <a:rPr lang="en-US" altLang="ko-KR" sz="1100" b="1" dirty="0">
                <a:solidFill>
                  <a:prstClr val="white"/>
                </a:solidFill>
              </a:rPr>
              <a:t>2-7. </a:t>
            </a:r>
            <a:r>
              <a:rPr lang="en-US" altLang="ko-KR" sz="1100" b="1" dirty="0" err="1">
                <a:solidFill>
                  <a:prstClr val="white"/>
                </a:solidFill>
              </a:rPr>
              <a:t>Trakers</a:t>
            </a:r>
            <a:r>
              <a:rPr lang="en-US" altLang="ko-KR" sz="1100" b="1" dirty="0">
                <a:solidFill>
                  <a:prstClr val="white"/>
                </a:solidFill>
              </a:rPr>
              <a:t> </a:t>
            </a:r>
            <a:r>
              <a:rPr lang="ko-KR" altLang="en-US" sz="1100" b="1" dirty="0">
                <a:solidFill>
                  <a:prstClr val="white"/>
                </a:solidFill>
              </a:rPr>
              <a:t>메인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C9C2AF-8133-40B9-A843-5BA131CC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58" y="1754971"/>
            <a:ext cx="4527071" cy="38075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D2D4DF7-3125-436B-BE11-D4728597C683}"/>
              </a:ext>
            </a:extLst>
          </p:cNvPr>
          <p:cNvSpPr/>
          <p:nvPr/>
        </p:nvSpPr>
        <p:spPr>
          <a:xfrm>
            <a:off x="5727171" y="230262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이슈</a:t>
            </a:r>
            <a:r>
              <a:rPr lang="en-US" altLang="ko-KR" b="1" dirty="0">
                <a:solidFill>
                  <a:schemeClr val="bg1"/>
                </a:solidFill>
              </a:rPr>
              <a:t>/ Management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change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버그</a:t>
            </a:r>
            <a:r>
              <a:rPr lang="en-US" altLang="ko-KR" b="1" dirty="0">
                <a:solidFill>
                  <a:schemeClr val="bg1"/>
                </a:solidFill>
              </a:rPr>
              <a:t>/ </a:t>
            </a:r>
            <a:r>
              <a:rPr lang="ko-KR" altLang="en-US" b="1" dirty="0">
                <a:solidFill>
                  <a:schemeClr val="bg1"/>
                </a:solidFill>
              </a:rPr>
              <a:t>작업</a:t>
            </a:r>
            <a:r>
              <a:rPr lang="en-US" altLang="ko-KR" b="1" dirty="0">
                <a:solidFill>
                  <a:schemeClr val="bg1"/>
                </a:solidFill>
              </a:rPr>
              <a:t>/ </a:t>
            </a:r>
            <a:r>
              <a:rPr lang="ko-KR" altLang="en-US" b="1" dirty="0">
                <a:solidFill>
                  <a:schemeClr val="bg1"/>
                </a:solidFill>
              </a:rPr>
              <a:t>요구사항 등의  </a:t>
            </a:r>
            <a:r>
              <a:rPr lang="en-US" altLang="ko-KR" b="1" dirty="0">
                <a:solidFill>
                  <a:schemeClr val="bg1"/>
                </a:solidFill>
              </a:rPr>
              <a:t>Tracking</a:t>
            </a:r>
            <a:r>
              <a:rPr lang="ko-KR" altLang="en-US" b="1" dirty="0">
                <a:solidFill>
                  <a:schemeClr val="bg1"/>
                </a:solidFill>
              </a:rPr>
              <a:t> 관련 도움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11F126-47FD-4FF6-BA4A-DC881926E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743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584484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2-(2)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정보 소개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3DDC9C-33A3-4118-8A09-9BBFF66E3B14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F560D2-BB27-4AF5-80F7-D1F301569304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59FBF5-A1DF-4582-8736-36C0FB5298A0}"/>
              </a:ext>
            </a:extLst>
          </p:cNvPr>
          <p:cNvSpPr/>
          <p:nvPr/>
        </p:nvSpPr>
        <p:spPr>
          <a:xfrm>
            <a:off x="2224647" y="969998"/>
            <a:ext cx="4029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Trackers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F96901-8B70-4A53-A32D-C44A3B00275F}"/>
              </a:ext>
            </a:extLst>
          </p:cNvPr>
          <p:cNvSpPr/>
          <p:nvPr/>
        </p:nvSpPr>
        <p:spPr>
          <a:xfrm>
            <a:off x="2510970" y="5631057"/>
            <a:ext cx="6580340" cy="370840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prstClr val="white"/>
                </a:solidFill>
              </a:rPr>
              <a:t>그림 </a:t>
            </a:r>
            <a:r>
              <a:rPr lang="en-US" altLang="ko-KR" sz="1100" b="1" dirty="0">
                <a:solidFill>
                  <a:prstClr val="white"/>
                </a:solidFill>
              </a:rPr>
              <a:t>2-8. </a:t>
            </a:r>
            <a:r>
              <a:rPr lang="en-US" altLang="ko-KR" sz="1100" b="1" dirty="0" err="1">
                <a:solidFill>
                  <a:prstClr val="white"/>
                </a:solidFill>
              </a:rPr>
              <a:t>Trakers</a:t>
            </a:r>
            <a:r>
              <a:rPr lang="en-US" altLang="ko-KR" sz="1100" b="1" dirty="0">
                <a:solidFill>
                  <a:prstClr val="white"/>
                </a:solidFill>
              </a:rPr>
              <a:t> Creation </a:t>
            </a:r>
            <a:r>
              <a:rPr lang="ko-KR" altLang="en-US" sz="1100" b="1" dirty="0">
                <a:solidFill>
                  <a:prstClr val="white"/>
                </a:solidFill>
              </a:rPr>
              <a:t>메인 화면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C67AF4-3377-4E68-A5A2-91B2A442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970" y="1646563"/>
            <a:ext cx="6580339" cy="396163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2C312D-2186-44B6-A762-CE34E0097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823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48165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2-(2)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정보 소개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3DDC9C-33A3-4118-8A09-9BBFF66E3B14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F560D2-BB27-4AF5-80F7-D1F301569304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59FBF5-A1DF-4582-8736-36C0FB5298A0}"/>
              </a:ext>
            </a:extLst>
          </p:cNvPr>
          <p:cNvSpPr/>
          <p:nvPr/>
        </p:nvSpPr>
        <p:spPr>
          <a:xfrm>
            <a:off x="2224647" y="969998"/>
            <a:ext cx="4029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Continuous </a:t>
            </a:r>
            <a:r>
              <a:rPr lang="en-US" altLang="ko-KR" sz="2400" dirty="0" err="1">
                <a:solidFill>
                  <a:prstClr val="white">
                    <a:lumMod val="50000"/>
                  </a:prstClr>
                </a:solidFill>
              </a:rPr>
              <a:t>Intergration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F96901-8B70-4A53-A32D-C44A3B00275F}"/>
              </a:ext>
            </a:extLst>
          </p:cNvPr>
          <p:cNvSpPr/>
          <p:nvPr/>
        </p:nvSpPr>
        <p:spPr>
          <a:xfrm>
            <a:off x="2648370" y="5631057"/>
            <a:ext cx="6895258" cy="370840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prstClr val="white"/>
                </a:solidFill>
              </a:rPr>
              <a:t>그림 </a:t>
            </a:r>
            <a:r>
              <a:rPr lang="en-US" altLang="ko-KR" sz="1100" b="1" dirty="0">
                <a:solidFill>
                  <a:prstClr val="white"/>
                </a:solidFill>
              </a:rPr>
              <a:t>2-9. Continuous </a:t>
            </a:r>
            <a:r>
              <a:rPr lang="en-US" altLang="ko-KR" sz="1100" b="1" dirty="0" err="1">
                <a:solidFill>
                  <a:prstClr val="white"/>
                </a:solidFill>
              </a:rPr>
              <a:t>Intergration</a:t>
            </a:r>
            <a:r>
              <a:rPr lang="ko-KR" altLang="en-US" sz="1100" b="1" dirty="0">
                <a:solidFill>
                  <a:prstClr val="white"/>
                </a:solidFill>
              </a:rPr>
              <a:t>메인 화면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AFB441-2722-4894-A6F3-421637AE1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370" y="1580359"/>
            <a:ext cx="6895259" cy="405069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D40B1F-1F62-4CA7-AB99-0E4C345D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568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33DA1D-69CA-4FE6-8791-6056553DE506}"/>
              </a:ext>
            </a:extLst>
          </p:cNvPr>
          <p:cNvSpPr/>
          <p:nvPr/>
        </p:nvSpPr>
        <p:spPr>
          <a:xfrm>
            <a:off x="1749562" y="1329635"/>
            <a:ext cx="8499338" cy="4750904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70341"/>
              </p:ext>
            </p:extLst>
          </p:nvPr>
        </p:nvGraphicFramePr>
        <p:xfrm>
          <a:off x="547816" y="258347"/>
          <a:ext cx="11096368" cy="569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목차  </a:t>
                      </a:r>
                      <a:r>
                        <a:rPr kumimoji="0" lang="en-US" altLang="ko-KR" sz="20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#Contents</a:t>
                      </a:r>
                      <a:endParaRPr kumimoji="0" lang="ko-KR" altLang="en-US" sz="6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356676"/>
              </p:ext>
            </p:extLst>
          </p:nvPr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9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60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2449007" y="1896499"/>
            <a:ext cx="3237857" cy="1750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en-US" altLang="ko-KR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Tuleap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개요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툴의 필요성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Tuleap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사용을 위한 기초 지식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Tuleap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특징과 강점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Tuleap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A86EDDF-08E9-461D-8A01-4C0AD5E173BD}"/>
              </a:ext>
            </a:extLst>
          </p:cNvPr>
          <p:cNvSpPr/>
          <p:nvPr/>
        </p:nvSpPr>
        <p:spPr>
          <a:xfrm>
            <a:off x="2449006" y="3991245"/>
            <a:ext cx="3237857" cy="1426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en-US" altLang="ko-KR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Tuleap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공식 홈페이지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공식 홈페이지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정보 소개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온라인 강의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FF86957-5E08-4B48-9BF8-E0DCCD640CC0}"/>
              </a:ext>
            </a:extLst>
          </p:cNvPr>
          <p:cNvSpPr/>
          <p:nvPr/>
        </p:nvSpPr>
        <p:spPr>
          <a:xfrm>
            <a:off x="6505137" y="1891046"/>
            <a:ext cx="3237857" cy="1750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en-US" altLang="ko-KR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Tuleap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사용기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en-US" altLang="ko-KR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Tuleap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설치</a:t>
            </a: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(Web / Docker)</a:t>
            </a: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생성과 관리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Git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연동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Jenkins </a:t>
            </a:r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연동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8BC884-4E63-4EFC-BA89-B82575428772}"/>
              </a:ext>
            </a:extLst>
          </p:cNvPr>
          <p:cNvSpPr/>
          <p:nvPr/>
        </p:nvSpPr>
        <p:spPr>
          <a:xfrm>
            <a:off x="6505137" y="4002806"/>
            <a:ext cx="323785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 후기 및 소감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8534CB-F1D7-4D97-9F59-0AB50EE89AD4}"/>
              </a:ext>
            </a:extLst>
          </p:cNvPr>
          <p:cNvSpPr/>
          <p:nvPr/>
        </p:nvSpPr>
        <p:spPr>
          <a:xfrm>
            <a:off x="6505137" y="4947887"/>
            <a:ext cx="3237857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참고문헌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사이트</a:t>
            </a:r>
            <a:endParaRPr lang="en-US" altLang="ko-KR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2496B4-7CCC-49EA-92E7-33241A4DA708}"/>
              </a:ext>
            </a:extLst>
          </p:cNvPr>
          <p:cNvCxnSpPr>
            <a:cxnSpLocks/>
            <a:stCxn id="32" idx="0"/>
            <a:endCxn id="32" idx="2"/>
          </p:cNvCxnSpPr>
          <p:nvPr/>
        </p:nvCxnSpPr>
        <p:spPr>
          <a:xfrm>
            <a:off x="5999231" y="1329635"/>
            <a:ext cx="0" cy="4750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D11D66-72C2-45C0-BF59-E553EBA37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22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44840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2-(2)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정보 소개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3DDC9C-33A3-4118-8A09-9BBFF66E3B14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F560D2-BB27-4AF5-80F7-D1F301569304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59FBF5-A1DF-4582-8736-36C0FB5298A0}"/>
              </a:ext>
            </a:extLst>
          </p:cNvPr>
          <p:cNvSpPr/>
          <p:nvPr/>
        </p:nvSpPr>
        <p:spPr>
          <a:xfrm>
            <a:off x="2224647" y="969998"/>
            <a:ext cx="4029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Test Management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F96901-8B70-4A53-A32D-C44A3B00275F}"/>
              </a:ext>
            </a:extLst>
          </p:cNvPr>
          <p:cNvSpPr/>
          <p:nvPr/>
        </p:nvSpPr>
        <p:spPr>
          <a:xfrm>
            <a:off x="3211420" y="5575351"/>
            <a:ext cx="6084917" cy="370840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prstClr val="white"/>
                </a:solidFill>
              </a:rPr>
              <a:t>그림 </a:t>
            </a:r>
            <a:r>
              <a:rPr lang="en-US" altLang="ko-KR" sz="1100" b="1" dirty="0">
                <a:solidFill>
                  <a:prstClr val="white"/>
                </a:solidFill>
              </a:rPr>
              <a:t>2-10. Test Management </a:t>
            </a:r>
            <a:r>
              <a:rPr lang="ko-KR" altLang="en-US" sz="1100" b="1" dirty="0">
                <a:solidFill>
                  <a:prstClr val="white"/>
                </a:solidFill>
              </a:rPr>
              <a:t>메인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32FC62-C69E-47F8-9180-6C2A4911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420" y="1642535"/>
            <a:ext cx="6084917" cy="390452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50EAB7-28F6-4E71-A814-3125A585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069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008213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2-(2)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정보 소개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3DDC9C-33A3-4118-8A09-9BBFF66E3B14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F560D2-BB27-4AF5-80F7-D1F301569304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59FBF5-A1DF-4582-8736-36C0FB5298A0}"/>
              </a:ext>
            </a:extLst>
          </p:cNvPr>
          <p:cNvSpPr/>
          <p:nvPr/>
        </p:nvSpPr>
        <p:spPr>
          <a:xfrm>
            <a:off x="2224647" y="969998"/>
            <a:ext cx="402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Administration Guide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F96901-8B70-4A53-A32D-C44A3B00275F}"/>
              </a:ext>
            </a:extLst>
          </p:cNvPr>
          <p:cNvSpPr/>
          <p:nvPr/>
        </p:nvSpPr>
        <p:spPr>
          <a:xfrm>
            <a:off x="1101407" y="5434662"/>
            <a:ext cx="2435543" cy="370840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prstClr val="white"/>
                </a:solidFill>
              </a:rPr>
              <a:t>그림 </a:t>
            </a:r>
            <a:r>
              <a:rPr lang="en-US" altLang="ko-KR" sz="1050" b="1" dirty="0">
                <a:solidFill>
                  <a:prstClr val="white"/>
                </a:solidFill>
              </a:rPr>
              <a:t>2-11.Administration</a:t>
            </a:r>
            <a:r>
              <a:rPr lang="ko-KR" altLang="en-US" sz="1050" b="1" dirty="0">
                <a:solidFill>
                  <a:prstClr val="white"/>
                </a:solidFill>
              </a:rPr>
              <a:t> </a:t>
            </a:r>
            <a:r>
              <a:rPr lang="en-US" altLang="ko-KR" sz="1050" b="1" dirty="0">
                <a:solidFill>
                  <a:prstClr val="white"/>
                </a:solidFill>
              </a:rPr>
              <a:t>guide</a:t>
            </a:r>
            <a:r>
              <a:rPr lang="ko-KR" altLang="en-US" sz="1050" b="1" dirty="0">
                <a:solidFill>
                  <a:prstClr val="white"/>
                </a:solidFill>
              </a:rPr>
              <a:t> 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07" y="1859339"/>
            <a:ext cx="2435543" cy="35508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2D4DF7-3125-436B-BE11-D4728597C683}"/>
              </a:ext>
            </a:extLst>
          </p:cNvPr>
          <p:cNvSpPr/>
          <p:nvPr/>
        </p:nvSpPr>
        <p:spPr>
          <a:xfrm>
            <a:off x="3876068" y="200020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사용자 상태</a:t>
            </a:r>
            <a:r>
              <a:rPr lang="en-US" altLang="ko-KR" b="1" dirty="0">
                <a:solidFill>
                  <a:schemeClr val="bg1"/>
                </a:solidFill>
              </a:rPr>
              <a:t>/</a:t>
            </a:r>
            <a:r>
              <a:rPr lang="ko-KR" altLang="en-US" b="1" dirty="0">
                <a:solidFill>
                  <a:schemeClr val="bg1"/>
                </a:solidFill>
              </a:rPr>
              <a:t>보안</a:t>
            </a:r>
            <a:r>
              <a:rPr lang="en-US" altLang="ko-KR" b="1" dirty="0">
                <a:solidFill>
                  <a:schemeClr val="bg1"/>
                </a:solidFill>
              </a:rPr>
              <a:t>/</a:t>
            </a:r>
            <a:r>
              <a:rPr lang="ko-KR" altLang="en-US" b="1" dirty="0">
                <a:solidFill>
                  <a:schemeClr val="bg1"/>
                </a:solidFill>
              </a:rPr>
              <a:t>정책</a:t>
            </a:r>
            <a:r>
              <a:rPr lang="en-US" altLang="ko-KR" b="1" dirty="0">
                <a:solidFill>
                  <a:schemeClr val="bg1"/>
                </a:solidFill>
              </a:rPr>
              <a:t>/</a:t>
            </a:r>
            <a:r>
              <a:rPr lang="ko-KR" altLang="en-US" b="1" dirty="0">
                <a:solidFill>
                  <a:schemeClr val="bg1"/>
                </a:solidFill>
              </a:rPr>
              <a:t>권한 설정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프로젝트 상태</a:t>
            </a:r>
            <a:r>
              <a:rPr lang="en-US" altLang="ko-KR" b="1" dirty="0">
                <a:solidFill>
                  <a:schemeClr val="bg1"/>
                </a:solidFill>
              </a:rPr>
              <a:t>/</a:t>
            </a:r>
            <a:r>
              <a:rPr lang="ko-KR" altLang="en-US" b="1" dirty="0">
                <a:solidFill>
                  <a:schemeClr val="bg1"/>
                </a:solidFill>
              </a:rPr>
              <a:t>카테고리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설정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파일 사용 권한</a:t>
            </a:r>
            <a:r>
              <a:rPr lang="en-US" altLang="ko-KR" b="1" dirty="0">
                <a:solidFill>
                  <a:schemeClr val="bg1"/>
                </a:solidFill>
              </a:rPr>
              <a:t>/ </a:t>
            </a:r>
            <a:r>
              <a:rPr lang="ko-KR" altLang="en-US" b="1" dirty="0">
                <a:solidFill>
                  <a:schemeClr val="bg1"/>
                </a:solidFill>
              </a:rPr>
              <a:t>파일 구조 관련 도움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B2CCE6-C7C6-468E-8AA6-25A6B2962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084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492060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2-(2)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정보 소개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3DDC9C-33A3-4118-8A09-9BBFF66E3B14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F560D2-BB27-4AF5-80F7-D1F301569304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59FBF5-A1DF-4582-8736-36C0FB5298A0}"/>
              </a:ext>
            </a:extLst>
          </p:cNvPr>
          <p:cNvSpPr/>
          <p:nvPr/>
        </p:nvSpPr>
        <p:spPr>
          <a:xfrm>
            <a:off x="2224647" y="969998"/>
            <a:ext cx="402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Users Management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F96901-8B70-4A53-A32D-C44A3B00275F}"/>
              </a:ext>
            </a:extLst>
          </p:cNvPr>
          <p:cNvSpPr/>
          <p:nvPr/>
        </p:nvSpPr>
        <p:spPr>
          <a:xfrm>
            <a:off x="3211420" y="5575351"/>
            <a:ext cx="6084917" cy="370840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prstClr val="white"/>
                </a:solidFill>
              </a:rPr>
              <a:t>그림 </a:t>
            </a:r>
            <a:r>
              <a:rPr lang="en-US" altLang="ko-KR" sz="1100" b="1" dirty="0">
                <a:solidFill>
                  <a:prstClr val="white"/>
                </a:solidFill>
              </a:rPr>
              <a:t>2-12. Users Management </a:t>
            </a:r>
            <a:r>
              <a:rPr lang="ko-KR" altLang="en-US" sz="1100" b="1" dirty="0">
                <a:solidFill>
                  <a:prstClr val="white"/>
                </a:solidFill>
              </a:rPr>
              <a:t>메인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420" y="1628907"/>
            <a:ext cx="6074256" cy="394644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6C839A7-EBAF-4AF2-A61F-2FE33660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704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053868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2-(2)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정보 소개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3DDC9C-33A3-4118-8A09-9BBFF66E3B14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F560D2-BB27-4AF5-80F7-D1F301569304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59FBF5-A1DF-4582-8736-36C0FB5298A0}"/>
              </a:ext>
            </a:extLst>
          </p:cNvPr>
          <p:cNvSpPr/>
          <p:nvPr/>
        </p:nvSpPr>
        <p:spPr>
          <a:xfrm>
            <a:off x="2224647" y="969998"/>
            <a:ext cx="402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Projects Management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F96901-8B70-4A53-A32D-C44A3B00275F}"/>
              </a:ext>
            </a:extLst>
          </p:cNvPr>
          <p:cNvSpPr/>
          <p:nvPr/>
        </p:nvSpPr>
        <p:spPr>
          <a:xfrm>
            <a:off x="3211420" y="5575351"/>
            <a:ext cx="6084917" cy="370840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prstClr val="white"/>
                </a:solidFill>
              </a:rPr>
              <a:t>그림 </a:t>
            </a:r>
            <a:r>
              <a:rPr lang="en-US" altLang="ko-KR" sz="1100" b="1" dirty="0">
                <a:solidFill>
                  <a:prstClr val="white"/>
                </a:solidFill>
              </a:rPr>
              <a:t>2-13. Projects Management </a:t>
            </a:r>
            <a:r>
              <a:rPr lang="ko-KR" altLang="en-US" sz="1100" b="1" dirty="0">
                <a:solidFill>
                  <a:prstClr val="white"/>
                </a:solidFill>
              </a:rPr>
              <a:t>메인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420" y="1615672"/>
            <a:ext cx="6084917" cy="395967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9CC320-DE40-4FAC-AED5-55DFCCE9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552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870052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2-(2)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정보 소개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3DDC9C-33A3-4118-8A09-9BBFF66E3B14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F560D2-BB27-4AF5-80F7-D1F301569304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59FBF5-A1DF-4582-8736-36C0FB5298A0}"/>
              </a:ext>
            </a:extLst>
          </p:cNvPr>
          <p:cNvSpPr/>
          <p:nvPr/>
        </p:nvSpPr>
        <p:spPr>
          <a:xfrm>
            <a:off x="2224647" y="969998"/>
            <a:ext cx="402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System Administration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F96901-8B70-4A53-A32D-C44A3B00275F}"/>
              </a:ext>
            </a:extLst>
          </p:cNvPr>
          <p:cNvSpPr/>
          <p:nvPr/>
        </p:nvSpPr>
        <p:spPr>
          <a:xfrm>
            <a:off x="3211420" y="5575351"/>
            <a:ext cx="6084917" cy="370840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prstClr val="white"/>
                </a:solidFill>
              </a:rPr>
              <a:t>그림 </a:t>
            </a:r>
            <a:r>
              <a:rPr lang="en-US" altLang="ko-KR" sz="1100" b="1" dirty="0">
                <a:solidFill>
                  <a:prstClr val="white"/>
                </a:solidFill>
              </a:rPr>
              <a:t>2-14. </a:t>
            </a:r>
            <a:r>
              <a:rPr lang="en-US" altLang="ko-KR" sz="1100" b="1" dirty="0">
                <a:solidFill>
                  <a:schemeClr val="bg1"/>
                </a:solidFill>
              </a:rPr>
              <a:t>System Administration </a:t>
            </a:r>
            <a:r>
              <a:rPr lang="ko-KR" altLang="en-US" sz="1100" b="1" dirty="0">
                <a:solidFill>
                  <a:prstClr val="white"/>
                </a:solidFill>
              </a:rPr>
              <a:t>메인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420" y="1641610"/>
            <a:ext cx="6084917" cy="393374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5A3776-58B2-4E2D-AD4E-8EE8F5ADF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913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59537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2-(2)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정보 소개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3DDC9C-33A3-4118-8A09-9BBFF66E3B14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F560D2-BB27-4AF5-80F7-D1F301569304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59FBF5-A1DF-4582-8736-36C0FB5298A0}"/>
              </a:ext>
            </a:extLst>
          </p:cNvPr>
          <p:cNvSpPr/>
          <p:nvPr/>
        </p:nvSpPr>
        <p:spPr>
          <a:xfrm>
            <a:off x="2224647" y="969998"/>
            <a:ext cx="402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</a:rPr>
              <a:t>Development Guide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F96901-8B70-4A53-A32D-C44A3B00275F}"/>
              </a:ext>
            </a:extLst>
          </p:cNvPr>
          <p:cNvSpPr/>
          <p:nvPr/>
        </p:nvSpPr>
        <p:spPr>
          <a:xfrm>
            <a:off x="1101407" y="5434662"/>
            <a:ext cx="2435543" cy="370840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prstClr val="white"/>
                </a:solidFill>
              </a:rPr>
              <a:t>그림 </a:t>
            </a:r>
            <a:r>
              <a:rPr lang="en-US" altLang="ko-KR" sz="1050" b="1" dirty="0">
                <a:solidFill>
                  <a:prstClr val="white"/>
                </a:solidFill>
              </a:rPr>
              <a:t>2-15.Development Guide</a:t>
            </a:r>
            <a:r>
              <a:rPr lang="ko-KR" altLang="en-US" sz="1050" b="1" dirty="0">
                <a:solidFill>
                  <a:prstClr val="white"/>
                </a:solidFill>
              </a:rPr>
              <a:t> 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2D4DF7-3125-436B-BE11-D4728597C683}"/>
              </a:ext>
            </a:extLst>
          </p:cNvPr>
          <p:cNvSpPr/>
          <p:nvPr/>
        </p:nvSpPr>
        <p:spPr>
          <a:xfrm>
            <a:off x="4482283" y="255264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Tuleap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오픈소스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 err="1">
                <a:solidFill>
                  <a:schemeClr val="bg1"/>
                </a:solidFill>
              </a:rPr>
              <a:t>Tuleap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코딩 표준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개발 도구</a:t>
            </a:r>
            <a:r>
              <a:rPr lang="en-US" altLang="ko-KR" b="1" dirty="0">
                <a:solidFill>
                  <a:schemeClr val="bg1"/>
                </a:solidFill>
              </a:rPr>
              <a:t>/</a:t>
            </a:r>
            <a:r>
              <a:rPr lang="ko-KR" altLang="en-US" b="1" dirty="0">
                <a:solidFill>
                  <a:schemeClr val="bg1"/>
                </a:solidFill>
              </a:rPr>
              <a:t>프레임워크</a:t>
            </a:r>
            <a:r>
              <a:rPr lang="en-US" altLang="ko-KR" b="1" dirty="0">
                <a:solidFill>
                  <a:schemeClr val="bg1"/>
                </a:solidFill>
              </a:rPr>
              <a:t>/</a:t>
            </a:r>
            <a:r>
              <a:rPr lang="ko-KR" altLang="en-US" b="1" dirty="0">
                <a:solidFill>
                  <a:schemeClr val="bg1"/>
                </a:solidFill>
              </a:rPr>
              <a:t>라이브러리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 err="1">
                <a:solidFill>
                  <a:schemeClr val="bg1"/>
                </a:solidFill>
              </a:rPr>
              <a:t>Tuleap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개발에 도움이 되는 내용들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07" y="1701949"/>
            <a:ext cx="2435543" cy="373271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EFA27B-4E17-4FF6-A67F-E111EA23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1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661071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2-(2)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정보 소개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3DDC9C-33A3-4118-8A09-9BBFF66E3B14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F560D2-BB27-4AF5-80F7-D1F301569304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59FBF5-A1DF-4582-8736-36C0FB5298A0}"/>
              </a:ext>
            </a:extLst>
          </p:cNvPr>
          <p:cNvSpPr/>
          <p:nvPr/>
        </p:nvSpPr>
        <p:spPr>
          <a:xfrm>
            <a:off x="2224647" y="969998"/>
            <a:ext cx="4029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prstClr val="white">
                    <a:lumMod val="50000"/>
                  </a:prstClr>
                </a:solidFill>
              </a:rPr>
              <a:t>강의 학습 사이트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F96901-8B70-4A53-A32D-C44A3B00275F}"/>
              </a:ext>
            </a:extLst>
          </p:cNvPr>
          <p:cNvSpPr/>
          <p:nvPr/>
        </p:nvSpPr>
        <p:spPr>
          <a:xfrm>
            <a:off x="3211420" y="5575351"/>
            <a:ext cx="6084917" cy="370840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>
                <a:solidFill>
                  <a:schemeClr val="bg1"/>
                </a:solidFill>
              </a:rPr>
              <a:t>그림 </a:t>
            </a:r>
            <a:r>
              <a:rPr lang="en-US" altLang="ko-KR" sz="900" b="1" dirty="0">
                <a:solidFill>
                  <a:schemeClr val="bg1"/>
                </a:solidFill>
              </a:rPr>
              <a:t>2-16.</a:t>
            </a:r>
            <a:r>
              <a:rPr lang="en-US" altLang="ko-KR" sz="900" b="1" dirty="0">
                <a:solidFill>
                  <a:schemeClr val="bg1"/>
                </a:solidFill>
                <a:hlinkClick r:id="rId2"/>
              </a:rPr>
              <a:t>https://tuleap.360learning.com/channel/5a413ae2990af17d6a223f3a/Tuleap/browse</a:t>
            </a:r>
            <a:r>
              <a:rPr lang="en-US" altLang="ko-KR" sz="900" b="1" dirty="0">
                <a:solidFill>
                  <a:schemeClr val="bg1"/>
                </a:solidFill>
              </a:rPr>
              <a:t> </a:t>
            </a:r>
            <a:r>
              <a:rPr lang="ko-KR" altLang="en-US" sz="900" b="1" dirty="0">
                <a:solidFill>
                  <a:schemeClr val="bg1"/>
                </a:solidFill>
              </a:rPr>
              <a:t>메인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420" y="1640394"/>
            <a:ext cx="6084917" cy="393495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82E9FA-F5D9-4E13-95FF-23D619CF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822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730223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3.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</a:t>
                      </a:r>
                      <a:r>
                        <a:rPr kumimoji="0" lang="en-US" altLang="ko-KR" sz="1800" b="1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Tuleap</a:t>
                      </a: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사용기</a:t>
                      </a:r>
                      <a:endParaRPr kumimoji="0" lang="ko-KR" altLang="en-US" sz="5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90365932-398C-4120-8694-4D846DD5D045}"/>
              </a:ext>
            </a:extLst>
          </p:cNvPr>
          <p:cNvSpPr/>
          <p:nvPr/>
        </p:nvSpPr>
        <p:spPr>
          <a:xfrm>
            <a:off x="1222512" y="1278835"/>
            <a:ext cx="9756914" cy="4750904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5E19DC0-ED1A-483F-AB94-5AFABB63B9C0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8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54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661E0593-CC06-49D1-A482-9055337602D3}"/>
              </a:ext>
            </a:extLst>
          </p:cNvPr>
          <p:cNvGrpSpPr/>
          <p:nvPr/>
        </p:nvGrpSpPr>
        <p:grpSpPr>
          <a:xfrm>
            <a:off x="3541454" y="1985208"/>
            <a:ext cx="5109091" cy="3362933"/>
            <a:chOff x="3541454" y="1832810"/>
            <a:chExt cx="5109091" cy="336293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EF83AE3-350C-4BE1-BEA9-8650D25C6FAE}"/>
                </a:ext>
              </a:extLst>
            </p:cNvPr>
            <p:cNvSpPr/>
            <p:nvPr/>
          </p:nvSpPr>
          <p:spPr>
            <a:xfrm>
              <a:off x="3541454" y="1832810"/>
              <a:ext cx="5109091" cy="441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  <a:tabLst>
                  <a:tab pos="4038600" algn="l"/>
                </a:tabLst>
              </a:pPr>
              <a:r>
                <a:rPr lang="en-US" altLang="ko-KR" sz="2400" kern="100" dirty="0"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Times New Roman" panose="02020603050405020304" pitchFamily="18" charset="0"/>
                </a:rPr>
                <a:t>(1) </a:t>
              </a:r>
              <a:r>
                <a:rPr lang="en-US" altLang="ko-KR" sz="240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Tuleap</a:t>
              </a:r>
              <a:r>
                <a:rPr lang="en-US" altLang="ko-KR" sz="24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24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설치</a:t>
              </a:r>
              <a:r>
                <a:rPr lang="en-US" altLang="ko-KR" sz="24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(Web / Docker)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12ACCF8-81E1-4BF7-883B-F8B8441E66A7}"/>
                </a:ext>
              </a:extLst>
            </p:cNvPr>
            <p:cNvSpPr/>
            <p:nvPr/>
          </p:nvSpPr>
          <p:spPr>
            <a:xfrm>
              <a:off x="3541454" y="3742987"/>
              <a:ext cx="1978427" cy="441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  <a:tabLst>
                  <a:tab pos="4038600" algn="l"/>
                </a:tabLst>
              </a:pPr>
              <a:r>
                <a:rPr lang="en-US" altLang="ko-KR" sz="2400" kern="100" dirty="0"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Times New Roman" panose="02020603050405020304" pitchFamily="18" charset="0"/>
                </a:rPr>
                <a:t>(3)</a:t>
              </a:r>
              <a:r>
                <a:rPr lang="en-US" altLang="ko-KR" sz="2400" b="1" kern="100" dirty="0"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24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Git </a:t>
              </a:r>
              <a:r>
                <a:rPr lang="ko-KR" altLang="en-US" sz="24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연동</a:t>
              </a:r>
              <a:endPara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C3219BC-019A-41C1-9718-4C7654FB302D}"/>
                </a:ext>
              </a:extLst>
            </p:cNvPr>
            <p:cNvSpPr/>
            <p:nvPr/>
          </p:nvSpPr>
          <p:spPr>
            <a:xfrm>
              <a:off x="3541454" y="2731314"/>
              <a:ext cx="3735318" cy="441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  <a:tabLst>
                  <a:tab pos="4038600" algn="l"/>
                </a:tabLst>
              </a:pPr>
              <a:r>
                <a:rPr lang="en-US" altLang="ko-KR" sz="2400" kern="100" dirty="0"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Times New Roman" panose="02020603050405020304" pitchFamily="18" charset="0"/>
                </a:rPr>
                <a:t>(2)</a:t>
              </a:r>
              <a:r>
                <a:rPr lang="en-US" altLang="ko-KR" sz="2400" b="1" kern="100" dirty="0"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24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프로젝트 생성과 관리</a:t>
              </a:r>
              <a:endPara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D295CFB-7F9C-491C-9E76-9DE715C33E3E}"/>
                </a:ext>
              </a:extLst>
            </p:cNvPr>
            <p:cNvSpPr/>
            <p:nvPr/>
          </p:nvSpPr>
          <p:spPr>
            <a:xfrm>
              <a:off x="3541454" y="4754660"/>
              <a:ext cx="2773516" cy="441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  <a:tabLst>
                  <a:tab pos="4038600" algn="l"/>
                </a:tabLst>
              </a:pPr>
              <a:r>
                <a:rPr lang="en-US" altLang="ko-KR" sz="2400" kern="100" dirty="0"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Times New Roman" panose="02020603050405020304" pitchFamily="18" charset="0"/>
                </a:rPr>
                <a:t>(4)</a:t>
              </a:r>
              <a:r>
                <a:rPr lang="en-US" altLang="ko-KR" sz="2400" b="1" kern="100" dirty="0"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24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Jenkins </a:t>
              </a:r>
              <a:r>
                <a:rPr lang="ko-KR" altLang="en-US" sz="24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연동</a:t>
              </a:r>
              <a:endPara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1F7C04-9E13-400F-80BF-D57C047A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162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089306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3-(1) </a:t>
                      </a:r>
                      <a:r>
                        <a:rPr kumimoji="0" lang="en-US" altLang="ko-KR" sz="1800" b="1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Tuleap</a:t>
                      </a: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설치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099AB6-7AF3-4829-AB45-279C183593D1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53C0F-4D87-41B1-9F1E-857592AA846B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07CF2B-DFDC-4C78-8F3E-93EBAC322763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C9A4F2-F698-4363-B6B7-95244875B141}"/>
              </a:ext>
            </a:extLst>
          </p:cNvPr>
          <p:cNvSpPr/>
          <p:nvPr/>
        </p:nvSpPr>
        <p:spPr>
          <a:xfrm>
            <a:off x="2224647" y="969998"/>
            <a:ext cx="618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[1]Web</a:t>
            </a:r>
            <a:r>
              <a:rPr lang="ko-KR" altLang="en-US" sz="2400" dirty="0">
                <a:solidFill>
                  <a:prstClr val="white">
                    <a:lumMod val="50000"/>
                  </a:prstClr>
                </a:solidFill>
              </a:rPr>
              <a:t>에서 사용</a:t>
            </a:r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[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https://tuleap.org/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5AF95A-0442-4F84-89CB-BBAFD70A9533}"/>
              </a:ext>
            </a:extLst>
          </p:cNvPr>
          <p:cNvSpPr/>
          <p:nvPr/>
        </p:nvSpPr>
        <p:spPr>
          <a:xfrm>
            <a:off x="1193210" y="4938784"/>
            <a:ext cx="4423294" cy="267451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prstClr val="white"/>
                </a:solidFill>
              </a:rPr>
              <a:t>그림 </a:t>
            </a:r>
            <a:r>
              <a:rPr lang="en-US" altLang="ko-KR" sz="1100" b="1" dirty="0">
                <a:solidFill>
                  <a:prstClr val="white"/>
                </a:solidFill>
              </a:rPr>
              <a:t>3-1.Tuleap web </a:t>
            </a:r>
            <a:r>
              <a:rPr lang="ko-KR" altLang="en-US" sz="1100" b="1" dirty="0" err="1">
                <a:solidFill>
                  <a:prstClr val="white"/>
                </a:solidFill>
              </a:rPr>
              <a:t>메인화면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336F9D6-77F4-4634-A5E3-ABD6837D568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6"/>
          <a:stretch/>
        </p:blipFill>
        <p:spPr bwMode="auto">
          <a:xfrm>
            <a:off x="1193210" y="2331721"/>
            <a:ext cx="4423294" cy="26070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3BE7A63-3FB8-4460-8113-F3B2BA981055}"/>
              </a:ext>
            </a:extLst>
          </p:cNvPr>
          <p:cNvSpPr/>
          <p:nvPr/>
        </p:nvSpPr>
        <p:spPr>
          <a:xfrm>
            <a:off x="4214786" y="2555400"/>
            <a:ext cx="334918" cy="137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D2F1366-F342-413C-9A14-C6C904B7E63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115" y="2331721"/>
            <a:ext cx="4578985" cy="292481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CE85D43-2250-4113-926E-3EF7C78CD91D}"/>
              </a:ext>
            </a:extLst>
          </p:cNvPr>
          <p:cNvSpPr/>
          <p:nvPr/>
        </p:nvSpPr>
        <p:spPr>
          <a:xfrm>
            <a:off x="6063115" y="5256531"/>
            <a:ext cx="4578985" cy="267451"/>
          </a:xfrm>
          <a:prstGeom prst="rect">
            <a:avLst/>
          </a:prstGeom>
          <a:solidFill>
            <a:srgbClr val="35A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prstClr val="white"/>
                </a:solidFill>
              </a:rPr>
              <a:t>그림</a:t>
            </a:r>
            <a:r>
              <a:rPr lang="en-US" altLang="ko-KR" sz="1050" b="1" dirty="0">
                <a:solidFill>
                  <a:prstClr val="white"/>
                </a:solidFill>
              </a:rPr>
              <a:t> 3-2. PRICING </a:t>
            </a:r>
            <a:r>
              <a:rPr lang="ko-KR" altLang="en-US" sz="1050" b="1" dirty="0">
                <a:solidFill>
                  <a:prstClr val="white"/>
                </a:solidFill>
              </a:rPr>
              <a:t>탭 </a:t>
            </a:r>
            <a:r>
              <a:rPr lang="en-US" altLang="ko-KR" sz="1050" b="1" dirty="0">
                <a:solidFill>
                  <a:prstClr val="white"/>
                </a:solidFill>
              </a:rPr>
              <a:t>/ </a:t>
            </a:r>
            <a:r>
              <a:rPr lang="ko-KR" altLang="en-US" sz="1050" b="1" dirty="0">
                <a:solidFill>
                  <a:prstClr val="white"/>
                </a:solidFill>
              </a:rPr>
              <a:t>유료 결제 화면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BFB8A7-076F-4788-B74E-DD5D9356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974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746080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3-(1) </a:t>
                      </a:r>
                      <a:r>
                        <a:rPr kumimoji="0" lang="en-US" altLang="ko-KR" sz="1800" b="1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Tuleap</a:t>
                      </a: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설치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099AB6-7AF3-4829-AB45-279C183593D1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53C0F-4D87-41B1-9F1E-857592AA846B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07CF2B-DFDC-4C78-8F3E-93EBAC322763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C9A4F2-F698-4363-B6B7-95244875B141}"/>
              </a:ext>
            </a:extLst>
          </p:cNvPr>
          <p:cNvSpPr/>
          <p:nvPr/>
        </p:nvSpPr>
        <p:spPr>
          <a:xfrm>
            <a:off x="2224647" y="969998"/>
            <a:ext cx="618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[1]Web</a:t>
            </a:r>
            <a:r>
              <a:rPr lang="ko-KR" altLang="en-US" sz="2400" dirty="0">
                <a:solidFill>
                  <a:prstClr val="white">
                    <a:lumMod val="50000"/>
                  </a:prstClr>
                </a:solidFill>
              </a:rPr>
              <a:t>에서 사용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6228C14-D96D-429E-99B8-62255965357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369" y="1775106"/>
            <a:ext cx="5054600" cy="2737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D750680-E891-4DE6-A3A7-7F8A3AC3D06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113" y="3287535"/>
            <a:ext cx="3966845" cy="200406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02EFC8-E8CC-4F6F-B689-E311AD4EBC52}"/>
              </a:ext>
            </a:extLst>
          </p:cNvPr>
          <p:cNvSpPr/>
          <p:nvPr/>
        </p:nvSpPr>
        <p:spPr>
          <a:xfrm>
            <a:off x="1554369" y="5291595"/>
            <a:ext cx="8634589" cy="370840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b="1" dirty="0">
                <a:solidFill>
                  <a:prstClr val="white"/>
                </a:solidFill>
              </a:rPr>
              <a:t>그림 </a:t>
            </a:r>
            <a:r>
              <a:rPr lang="en-US" altLang="ko-KR" sz="1200" b="1" dirty="0">
                <a:solidFill>
                  <a:prstClr val="white"/>
                </a:solidFill>
              </a:rPr>
              <a:t>3-3. Trial </a:t>
            </a:r>
            <a:r>
              <a:rPr lang="ko-KR" altLang="en-US" sz="1200" b="1" dirty="0">
                <a:solidFill>
                  <a:prstClr val="white"/>
                </a:solidFill>
              </a:rPr>
              <a:t>버전</a:t>
            </a:r>
            <a:r>
              <a:rPr lang="en-US" altLang="ko-KR" sz="1200" b="1" dirty="0">
                <a:solidFill>
                  <a:prstClr val="white"/>
                </a:solidFill>
              </a:rPr>
              <a:t> </a:t>
            </a:r>
            <a:r>
              <a:rPr lang="ko-KR" altLang="en-US" sz="1200" b="1" dirty="0">
                <a:solidFill>
                  <a:prstClr val="white"/>
                </a:solidFill>
              </a:rPr>
              <a:t>사용을 위한 사용자 정보 입력과 </a:t>
            </a:r>
            <a:r>
              <a:rPr lang="ko-KR" altLang="en-US" sz="1200" b="1" dirty="0" err="1">
                <a:solidFill>
                  <a:prstClr val="white"/>
                </a:solidFill>
              </a:rPr>
              <a:t>확인창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BD4305-AA62-4A17-8ACC-78C46D2CA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9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101661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1.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</a:t>
                      </a:r>
                      <a:r>
                        <a:rPr kumimoji="0" lang="en-US" altLang="ko-KR" sz="1800" b="1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Tuleap</a:t>
                      </a: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개요  </a:t>
                      </a:r>
                      <a:r>
                        <a:rPr kumimoji="0" lang="en-US" altLang="ko-KR" sz="16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#Summary</a:t>
                      </a:r>
                      <a:endParaRPr kumimoji="0" lang="ko-KR" altLang="en-US" sz="5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90365932-398C-4120-8694-4D846DD5D045}"/>
              </a:ext>
            </a:extLst>
          </p:cNvPr>
          <p:cNvSpPr/>
          <p:nvPr/>
        </p:nvSpPr>
        <p:spPr>
          <a:xfrm>
            <a:off x="1222512" y="1278835"/>
            <a:ext cx="9756914" cy="4750904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5E19DC0-ED1A-483F-AB94-5AFABB63B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591997"/>
              </p:ext>
            </p:extLst>
          </p:nvPr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8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54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EF83AE3-350C-4BE1-BEA9-8650D25C6FAE}"/>
              </a:ext>
            </a:extLst>
          </p:cNvPr>
          <p:cNvSpPr/>
          <p:nvPr/>
        </p:nvSpPr>
        <p:spPr>
          <a:xfrm>
            <a:off x="3900009" y="1786529"/>
            <a:ext cx="3817071" cy="453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038600" algn="l"/>
              </a:tabLst>
            </a:pPr>
            <a:r>
              <a:rPr lang="en-US" altLang="ko-KR" sz="2400" kern="100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(1) </a:t>
            </a:r>
            <a:r>
              <a:rPr lang="ko-KR" altLang="ko-KR" sz="2400" kern="100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프로젝트 툴의 필요성</a:t>
            </a:r>
            <a:r>
              <a:rPr lang="en-US" altLang="ko-KR" sz="2400" kern="100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2ACCF8-81E1-4BF7-883B-F8B8441E66A7}"/>
              </a:ext>
            </a:extLst>
          </p:cNvPr>
          <p:cNvSpPr/>
          <p:nvPr/>
        </p:nvSpPr>
        <p:spPr>
          <a:xfrm>
            <a:off x="3900009" y="4010403"/>
            <a:ext cx="3940502" cy="453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038600" algn="l"/>
              </a:tabLst>
            </a:pPr>
            <a:r>
              <a:rPr lang="en-US" altLang="ko-KR" sz="2400" kern="100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(3)</a:t>
            </a:r>
            <a:r>
              <a:rPr lang="en-US" altLang="ko-KR" sz="2400" b="1" kern="100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kern="100" dirty="0" err="1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Tuleap</a:t>
            </a:r>
            <a:r>
              <a:rPr lang="ko-KR" altLang="en-US" sz="2400" kern="100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의 특징과 강점</a:t>
            </a:r>
            <a:endParaRPr lang="en-US" altLang="ko-KR" sz="2400" kern="100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HY견고딕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3219BC-019A-41C1-9718-4C7654FB302D}"/>
              </a:ext>
            </a:extLst>
          </p:cNvPr>
          <p:cNvSpPr/>
          <p:nvPr/>
        </p:nvSpPr>
        <p:spPr>
          <a:xfrm>
            <a:off x="3900009" y="2898466"/>
            <a:ext cx="4350871" cy="453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038600" algn="l"/>
              </a:tabLst>
            </a:pPr>
            <a:r>
              <a:rPr lang="en-US" altLang="ko-KR" sz="2400" kern="100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(2)</a:t>
            </a:r>
            <a:r>
              <a:rPr lang="en-US" altLang="ko-KR" sz="2400" b="1" kern="100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kern="100" dirty="0" err="1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Tuleap</a:t>
            </a:r>
            <a:r>
              <a:rPr lang="ko-KR" altLang="en-US" sz="2400" kern="100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을</a:t>
            </a:r>
            <a:r>
              <a:rPr lang="en-US" altLang="ko-KR" sz="2400" kern="100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kern="100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위한 기초 지식</a:t>
            </a:r>
            <a:endParaRPr lang="en-US" altLang="ko-KR" sz="2400" kern="100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HY견고딕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E3454-5962-4511-B279-28CB3C25C4D9}"/>
              </a:ext>
            </a:extLst>
          </p:cNvPr>
          <p:cNvSpPr/>
          <p:nvPr/>
        </p:nvSpPr>
        <p:spPr>
          <a:xfrm>
            <a:off x="3900009" y="5122340"/>
            <a:ext cx="2606804" cy="453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038600" algn="l"/>
              </a:tabLst>
            </a:pPr>
            <a:r>
              <a:rPr lang="en-US" altLang="ko-KR" sz="2400" kern="100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(3)</a:t>
            </a:r>
            <a:r>
              <a:rPr lang="en-US" altLang="ko-KR" sz="2400" b="1" kern="100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kern="100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Tuleap</a:t>
            </a:r>
            <a:r>
              <a:rPr lang="ko-KR" altLang="en-US" sz="2400" kern="100" dirty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구조</a:t>
            </a:r>
            <a:endParaRPr lang="en-US" altLang="ko-KR" sz="2400" kern="100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HY견고딕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3F77F5-AD6D-4467-A5F9-B321DA566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635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399393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3-(1) </a:t>
                      </a:r>
                      <a:r>
                        <a:rPr kumimoji="0" lang="en-US" altLang="ko-KR" sz="1800" b="1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Tuleap</a:t>
                      </a: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설치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099AB6-7AF3-4829-AB45-279C183593D1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53C0F-4D87-41B1-9F1E-857592AA846B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07CF2B-DFDC-4C78-8F3E-93EBAC322763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C9A4F2-F698-4363-B6B7-95244875B141}"/>
              </a:ext>
            </a:extLst>
          </p:cNvPr>
          <p:cNvSpPr/>
          <p:nvPr/>
        </p:nvSpPr>
        <p:spPr>
          <a:xfrm>
            <a:off x="2224647" y="969998"/>
            <a:ext cx="618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[1]Web</a:t>
            </a:r>
            <a:r>
              <a:rPr lang="ko-KR" altLang="en-US" sz="2400" dirty="0">
                <a:solidFill>
                  <a:prstClr val="white">
                    <a:lumMod val="50000"/>
                  </a:prstClr>
                </a:solidFill>
              </a:rPr>
              <a:t>에서 사용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8CB5B95-B0B8-4425-84AB-73B7F2CAD59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54" y="1651634"/>
            <a:ext cx="2880416" cy="39561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D8CBBE-AC24-4347-B6E1-9633719F0C26}"/>
              </a:ext>
            </a:extLst>
          </p:cNvPr>
          <p:cNvSpPr/>
          <p:nvPr/>
        </p:nvSpPr>
        <p:spPr>
          <a:xfrm>
            <a:off x="1201254" y="5607799"/>
            <a:ext cx="2880416" cy="280203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prstClr val="white"/>
                </a:solidFill>
              </a:rPr>
              <a:t>그림 </a:t>
            </a:r>
            <a:r>
              <a:rPr lang="en-US" altLang="ko-KR" sz="1100" b="1" dirty="0">
                <a:solidFill>
                  <a:prstClr val="white"/>
                </a:solidFill>
              </a:rPr>
              <a:t>3-4. </a:t>
            </a:r>
            <a:r>
              <a:rPr lang="ko-KR" altLang="en-US" sz="1100" b="1" dirty="0">
                <a:solidFill>
                  <a:prstClr val="white"/>
                </a:solidFill>
              </a:rPr>
              <a:t>이메일 확인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7374A9-8DB5-4AEA-B285-8C83B8793583}"/>
              </a:ext>
            </a:extLst>
          </p:cNvPr>
          <p:cNvSpPr/>
          <p:nvPr/>
        </p:nvSpPr>
        <p:spPr>
          <a:xfrm>
            <a:off x="4903829" y="5386587"/>
            <a:ext cx="5938340" cy="280203"/>
          </a:xfrm>
          <a:prstGeom prst="rect">
            <a:avLst/>
          </a:prstGeom>
          <a:solidFill>
            <a:srgbClr val="35A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prstClr val="white"/>
                </a:solidFill>
              </a:rPr>
              <a:t>그림</a:t>
            </a:r>
            <a:r>
              <a:rPr lang="en-US" altLang="ko-KR" sz="1050" b="1" dirty="0">
                <a:solidFill>
                  <a:prstClr val="white"/>
                </a:solidFill>
              </a:rPr>
              <a:t> 3-5. </a:t>
            </a:r>
            <a:r>
              <a:rPr lang="ko-KR" altLang="en-US" sz="1050" b="1" dirty="0">
                <a:solidFill>
                  <a:prstClr val="white"/>
                </a:solidFill>
              </a:rPr>
              <a:t>웹 구동 시작 준비 완료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99AAD8E-D487-4ED0-9E7D-6B1DFD2BF5C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829" y="1728133"/>
            <a:ext cx="5938341" cy="36584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122546D-A56C-44A5-86E5-692C5FB8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59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645389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3-(1) </a:t>
                      </a:r>
                      <a:r>
                        <a:rPr kumimoji="0" lang="en-US" altLang="ko-KR" sz="1800" b="1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Tuleap</a:t>
                      </a: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설치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099AB6-7AF3-4829-AB45-279C183593D1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53C0F-4D87-41B1-9F1E-857592AA846B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07CF2B-DFDC-4C78-8F3E-93EBAC322763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C9A4F2-F698-4363-B6B7-95244875B141}"/>
              </a:ext>
            </a:extLst>
          </p:cNvPr>
          <p:cNvSpPr/>
          <p:nvPr/>
        </p:nvSpPr>
        <p:spPr>
          <a:xfrm>
            <a:off x="2224647" y="969998"/>
            <a:ext cx="618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[2]</a:t>
            </a:r>
            <a:r>
              <a:rPr lang="en-US" altLang="ko-KR" sz="2400" dirty="0" err="1">
                <a:solidFill>
                  <a:prstClr val="white">
                    <a:lumMod val="50000"/>
                  </a:prstClr>
                </a:solidFill>
              </a:rPr>
              <a:t>Tuleap</a:t>
            </a:r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2400" dirty="0">
                <a:solidFill>
                  <a:prstClr val="white">
                    <a:lumMod val="50000"/>
                  </a:prstClr>
                </a:solidFill>
              </a:rPr>
              <a:t>설치</a:t>
            </a:r>
            <a:r>
              <a:rPr lang="en-US" altLang="ko-KR" sz="2000" dirty="0">
                <a:solidFill>
                  <a:prstClr val="white">
                    <a:lumMod val="50000"/>
                  </a:prstClr>
                </a:solidFill>
              </a:rPr>
              <a:t>(with Docker)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D8CBBE-AC24-4347-B6E1-9633719F0C26}"/>
              </a:ext>
            </a:extLst>
          </p:cNvPr>
          <p:cNvSpPr/>
          <p:nvPr/>
        </p:nvSpPr>
        <p:spPr>
          <a:xfrm>
            <a:off x="777047" y="4084051"/>
            <a:ext cx="4497318" cy="280203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prstClr val="white"/>
                </a:solidFill>
              </a:rPr>
              <a:t>그림 </a:t>
            </a:r>
            <a:r>
              <a:rPr lang="en-US" altLang="ko-KR" sz="1100" b="1" dirty="0">
                <a:solidFill>
                  <a:prstClr val="white"/>
                </a:solidFill>
              </a:rPr>
              <a:t>3-6. </a:t>
            </a:r>
            <a:r>
              <a:rPr lang="en-US" altLang="ko-KR" sz="1100" b="1" dirty="0" err="1">
                <a:solidFill>
                  <a:prstClr val="white"/>
                </a:solidFill>
              </a:rPr>
              <a:t>Tuleap</a:t>
            </a:r>
            <a:r>
              <a:rPr lang="en-US" altLang="ko-KR" sz="1100" b="1" dirty="0">
                <a:solidFill>
                  <a:prstClr val="white"/>
                </a:solidFill>
              </a:rPr>
              <a:t> </a:t>
            </a:r>
            <a:r>
              <a:rPr lang="ko-KR" altLang="en-US" sz="1100" b="1" dirty="0">
                <a:solidFill>
                  <a:prstClr val="white"/>
                </a:solidFill>
              </a:rPr>
              <a:t>공식 홈페이지에서 이미지 다운로드</a:t>
            </a:r>
            <a:r>
              <a:rPr lang="en-US" altLang="ko-KR" sz="1100" b="1" dirty="0">
                <a:solidFill>
                  <a:prstClr val="white"/>
                </a:solidFill>
              </a:rPr>
              <a:t> 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208458-951E-4D34-A699-C0BE6B9F1F3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5"/>
          <a:stretch/>
        </p:blipFill>
        <p:spPr bwMode="auto">
          <a:xfrm>
            <a:off x="777047" y="1666763"/>
            <a:ext cx="4497318" cy="24082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A23E7FE-AD4E-4CE3-8406-49AD4F44E49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61"/>
          <a:stretch/>
        </p:blipFill>
        <p:spPr bwMode="auto">
          <a:xfrm>
            <a:off x="5412133" y="2839968"/>
            <a:ext cx="5322128" cy="26596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D9272E-FA51-4BDB-94F9-2093BE51A547}"/>
              </a:ext>
            </a:extLst>
          </p:cNvPr>
          <p:cNvSpPr/>
          <p:nvPr/>
        </p:nvSpPr>
        <p:spPr>
          <a:xfrm>
            <a:off x="5412133" y="5517674"/>
            <a:ext cx="5322128" cy="267451"/>
          </a:xfrm>
          <a:prstGeom prst="rect">
            <a:avLst/>
          </a:prstGeom>
          <a:solidFill>
            <a:srgbClr val="35A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prstClr val="white"/>
                </a:solidFill>
              </a:rPr>
              <a:t>그림</a:t>
            </a:r>
            <a:r>
              <a:rPr lang="en-US" altLang="ko-KR" sz="1050" b="1" dirty="0">
                <a:solidFill>
                  <a:prstClr val="white"/>
                </a:solidFill>
              </a:rPr>
              <a:t> 3-7. </a:t>
            </a:r>
            <a:r>
              <a:rPr lang="en-US" altLang="ko-KR" sz="1050" b="1" dirty="0" err="1">
                <a:solidFill>
                  <a:prstClr val="white"/>
                </a:solidFill>
              </a:rPr>
              <a:t>Tuleap</a:t>
            </a:r>
            <a:r>
              <a:rPr lang="en-US" altLang="ko-KR" sz="1050" b="1" dirty="0">
                <a:solidFill>
                  <a:prstClr val="white"/>
                </a:solidFill>
              </a:rPr>
              <a:t> Architecture</a:t>
            </a:r>
            <a:r>
              <a:rPr lang="ko-KR" altLang="en-US" sz="1050" b="1" dirty="0">
                <a:solidFill>
                  <a:prstClr val="white"/>
                </a:solidFill>
              </a:rPr>
              <a:t>에서 보았던 환경 확인 가능</a:t>
            </a:r>
            <a:r>
              <a:rPr lang="en-US" altLang="ko-KR" sz="1050" b="1" dirty="0">
                <a:solidFill>
                  <a:prstClr val="white"/>
                </a:solidFill>
              </a:rPr>
              <a:t>(</a:t>
            </a:r>
            <a:r>
              <a:rPr lang="en-US" altLang="ko-KR" sz="1050" b="1" dirty="0" err="1">
                <a:solidFill>
                  <a:prstClr val="white"/>
                </a:solidFill>
              </a:rPr>
              <a:t>nginx</a:t>
            </a:r>
            <a:r>
              <a:rPr lang="en-US" altLang="ko-KR" sz="1050" b="1" dirty="0">
                <a:solidFill>
                  <a:prstClr val="white"/>
                </a:solidFill>
              </a:rPr>
              <a:t> / php / </a:t>
            </a:r>
            <a:r>
              <a:rPr lang="en-US" altLang="ko-KR" sz="1050" b="1" dirty="0" err="1">
                <a:solidFill>
                  <a:prstClr val="white"/>
                </a:solidFill>
              </a:rPr>
              <a:t>mysql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r>
              <a:rPr lang="ko-KR" altLang="en-US" sz="1050" b="1" dirty="0">
                <a:solidFill>
                  <a:prstClr val="white"/>
                </a:solidFill>
              </a:rPr>
              <a:t>등</a:t>
            </a:r>
            <a:r>
              <a:rPr lang="en-US" altLang="ko-KR" sz="1050" b="1" dirty="0">
                <a:solidFill>
                  <a:prstClr val="white"/>
                </a:solidFill>
              </a:rPr>
              <a:t>..)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D9A1F1-74C9-48DC-BB7C-F2A9B0A37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535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642628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3-(1) </a:t>
                      </a:r>
                      <a:r>
                        <a:rPr kumimoji="0" lang="en-US" altLang="ko-KR" sz="1800" b="1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Tuleap</a:t>
                      </a: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설치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099AB6-7AF3-4829-AB45-279C183593D1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53C0F-4D87-41B1-9F1E-857592AA846B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07CF2B-DFDC-4C78-8F3E-93EBAC322763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C9A4F2-F698-4363-B6B7-95244875B141}"/>
              </a:ext>
            </a:extLst>
          </p:cNvPr>
          <p:cNvSpPr/>
          <p:nvPr/>
        </p:nvSpPr>
        <p:spPr>
          <a:xfrm>
            <a:off x="2224647" y="969998"/>
            <a:ext cx="618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[2]</a:t>
            </a:r>
            <a:r>
              <a:rPr lang="en-US" altLang="ko-KR" sz="2400" dirty="0" err="1">
                <a:solidFill>
                  <a:prstClr val="white">
                    <a:lumMod val="50000"/>
                  </a:prstClr>
                </a:solidFill>
              </a:rPr>
              <a:t>Tuleap</a:t>
            </a:r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2400" dirty="0">
                <a:solidFill>
                  <a:prstClr val="white">
                    <a:lumMod val="50000"/>
                  </a:prstClr>
                </a:solidFill>
              </a:rPr>
              <a:t>설치</a:t>
            </a:r>
            <a:r>
              <a:rPr lang="en-US" altLang="ko-KR" sz="2000" dirty="0">
                <a:solidFill>
                  <a:prstClr val="white">
                    <a:lumMod val="50000"/>
                  </a:prstClr>
                </a:solidFill>
              </a:rPr>
              <a:t>(with Docker)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D8CBBE-AC24-4347-B6E1-9633719F0C26}"/>
              </a:ext>
            </a:extLst>
          </p:cNvPr>
          <p:cNvSpPr/>
          <p:nvPr/>
        </p:nvSpPr>
        <p:spPr>
          <a:xfrm>
            <a:off x="866636" y="3570158"/>
            <a:ext cx="5727699" cy="280203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prstClr val="white"/>
                </a:solidFill>
              </a:rPr>
              <a:t>그림 </a:t>
            </a:r>
            <a:r>
              <a:rPr lang="en-US" altLang="ko-KR" sz="1100" b="1" dirty="0">
                <a:solidFill>
                  <a:prstClr val="white"/>
                </a:solidFill>
              </a:rPr>
              <a:t>3-8. </a:t>
            </a:r>
            <a:r>
              <a:rPr lang="ko-KR" altLang="en-US" sz="1100" b="1" dirty="0">
                <a:solidFill>
                  <a:prstClr val="white"/>
                </a:solidFill>
              </a:rPr>
              <a:t>실행중인 </a:t>
            </a:r>
            <a:r>
              <a:rPr lang="en-US" altLang="ko-KR" sz="1100" b="1" dirty="0">
                <a:solidFill>
                  <a:prstClr val="white"/>
                </a:solidFill>
              </a:rPr>
              <a:t>Docker </a:t>
            </a:r>
            <a:r>
              <a:rPr lang="ko-KR" altLang="en-US" sz="1100" b="1" dirty="0">
                <a:solidFill>
                  <a:prstClr val="white"/>
                </a:solidFill>
              </a:rPr>
              <a:t>컨테이너</a:t>
            </a:r>
            <a:r>
              <a:rPr lang="en-US" altLang="ko-KR" sz="1100" b="1" dirty="0">
                <a:solidFill>
                  <a:prstClr val="white"/>
                </a:solidFill>
              </a:rPr>
              <a:t>, </a:t>
            </a:r>
            <a:r>
              <a:rPr lang="ko-KR" altLang="en-US" sz="1100" b="1" dirty="0">
                <a:solidFill>
                  <a:prstClr val="white"/>
                </a:solidFill>
              </a:rPr>
              <a:t>실행중인 경우에만 </a:t>
            </a:r>
            <a:r>
              <a:rPr lang="en-US" altLang="ko-KR" sz="1100" b="1" dirty="0" err="1">
                <a:solidFill>
                  <a:prstClr val="white"/>
                </a:solidFill>
              </a:rPr>
              <a:t>Tuleap</a:t>
            </a:r>
            <a:r>
              <a:rPr lang="en-US" altLang="ko-KR" sz="1100" b="1" dirty="0">
                <a:solidFill>
                  <a:prstClr val="white"/>
                </a:solidFill>
              </a:rPr>
              <a:t> </a:t>
            </a:r>
            <a:r>
              <a:rPr lang="ko-KR" altLang="en-US" sz="1100" b="1" dirty="0">
                <a:solidFill>
                  <a:prstClr val="white"/>
                </a:solidFill>
              </a:rPr>
              <a:t>접근 가능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D9272E-FA51-4BDB-94F9-2093BE51A547}"/>
              </a:ext>
            </a:extLst>
          </p:cNvPr>
          <p:cNvSpPr/>
          <p:nvPr/>
        </p:nvSpPr>
        <p:spPr>
          <a:xfrm>
            <a:off x="5006561" y="5405894"/>
            <a:ext cx="5727700" cy="267451"/>
          </a:xfrm>
          <a:prstGeom prst="rect">
            <a:avLst/>
          </a:prstGeom>
          <a:solidFill>
            <a:srgbClr val="35A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prstClr val="white"/>
                </a:solidFill>
              </a:rPr>
              <a:t>그림 </a:t>
            </a:r>
            <a:r>
              <a:rPr lang="en-US" altLang="ko-KR" sz="1050" b="1" dirty="0">
                <a:solidFill>
                  <a:prstClr val="white"/>
                </a:solidFill>
              </a:rPr>
              <a:t>3-9. </a:t>
            </a:r>
            <a:r>
              <a:rPr lang="en-US" altLang="ko-KR" sz="1050" b="1" dirty="0" err="1">
                <a:solidFill>
                  <a:prstClr val="white"/>
                </a:solidFill>
              </a:rPr>
              <a:t>Tuleap</a:t>
            </a:r>
            <a:r>
              <a:rPr lang="ko-KR" altLang="en-US" sz="1050" b="1" dirty="0">
                <a:solidFill>
                  <a:prstClr val="white"/>
                </a:solidFill>
              </a:rPr>
              <a:t> 컨테이너에서 실행중인 </a:t>
            </a:r>
            <a:r>
              <a:rPr lang="en-US" altLang="ko-KR" sz="1050" b="1" dirty="0">
                <a:solidFill>
                  <a:prstClr val="white"/>
                </a:solidFill>
              </a:rPr>
              <a:t>IP </a:t>
            </a:r>
            <a:r>
              <a:rPr lang="ko-KR" altLang="en-US" sz="1050" b="1" dirty="0">
                <a:solidFill>
                  <a:prstClr val="white"/>
                </a:solidFill>
              </a:rPr>
              <a:t>확인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E9B8B5B-8F42-44E7-82B4-FAF41E373D9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37" y="1792158"/>
            <a:ext cx="57277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1860A5-F6F0-4DF0-8942-7E0A09B899F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71"/>
          <a:stretch/>
        </p:blipFill>
        <p:spPr bwMode="auto">
          <a:xfrm>
            <a:off x="5006561" y="3913644"/>
            <a:ext cx="5727700" cy="14922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BD9D9A-7637-4461-9B11-3528385F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522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224416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3-(1) </a:t>
                      </a:r>
                      <a:r>
                        <a:rPr kumimoji="0" lang="en-US" altLang="ko-KR" sz="1800" b="1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Tuleap</a:t>
                      </a: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설치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099AB6-7AF3-4829-AB45-279C183593D1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53C0F-4D87-41B1-9F1E-857592AA846B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07CF2B-DFDC-4C78-8F3E-93EBAC322763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C9A4F2-F698-4363-B6B7-95244875B141}"/>
              </a:ext>
            </a:extLst>
          </p:cNvPr>
          <p:cNvSpPr/>
          <p:nvPr/>
        </p:nvSpPr>
        <p:spPr>
          <a:xfrm>
            <a:off x="2224647" y="969998"/>
            <a:ext cx="618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[2]</a:t>
            </a:r>
            <a:r>
              <a:rPr lang="en-US" altLang="ko-KR" sz="2400" dirty="0" err="1">
                <a:solidFill>
                  <a:prstClr val="white">
                    <a:lumMod val="50000"/>
                  </a:prstClr>
                </a:solidFill>
              </a:rPr>
              <a:t>Tuleap</a:t>
            </a:r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2400" dirty="0">
                <a:solidFill>
                  <a:prstClr val="white">
                    <a:lumMod val="50000"/>
                  </a:prstClr>
                </a:solidFill>
              </a:rPr>
              <a:t>설치</a:t>
            </a:r>
            <a:r>
              <a:rPr lang="en-US" altLang="ko-KR" sz="2000" dirty="0">
                <a:solidFill>
                  <a:prstClr val="white">
                    <a:lumMod val="50000"/>
                  </a:prstClr>
                </a:solidFill>
              </a:rPr>
              <a:t>(with Docker)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D8CBBE-AC24-4347-B6E1-9633719F0C26}"/>
              </a:ext>
            </a:extLst>
          </p:cNvPr>
          <p:cNvSpPr/>
          <p:nvPr/>
        </p:nvSpPr>
        <p:spPr>
          <a:xfrm>
            <a:off x="712758" y="4507871"/>
            <a:ext cx="5727700" cy="280203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prstClr val="white"/>
                </a:solidFill>
              </a:rPr>
              <a:t>그림 </a:t>
            </a:r>
            <a:r>
              <a:rPr lang="en-US" altLang="ko-KR" sz="1100" b="1" dirty="0">
                <a:solidFill>
                  <a:prstClr val="white"/>
                </a:solidFill>
              </a:rPr>
              <a:t>3-10. Host</a:t>
            </a:r>
            <a:r>
              <a:rPr lang="ko-KR" altLang="en-US" sz="1100" b="1" dirty="0">
                <a:solidFill>
                  <a:prstClr val="white"/>
                </a:solidFill>
              </a:rPr>
              <a:t>로 돌아와 </a:t>
            </a:r>
            <a:r>
              <a:rPr lang="en-US" altLang="ko-KR" sz="1100" b="1" dirty="0" err="1">
                <a:solidFill>
                  <a:prstClr val="white"/>
                </a:solidFill>
              </a:rPr>
              <a:t>Tuleap</a:t>
            </a:r>
            <a:r>
              <a:rPr lang="en-US" altLang="ko-KR" sz="1100" b="1" dirty="0">
                <a:solidFill>
                  <a:prstClr val="white"/>
                </a:solidFill>
              </a:rPr>
              <a:t> Local</a:t>
            </a:r>
            <a:r>
              <a:rPr lang="ko-KR" altLang="en-US" sz="1100" b="1" dirty="0">
                <a:solidFill>
                  <a:prstClr val="white"/>
                </a:solidFill>
              </a:rPr>
              <a:t>의 </a:t>
            </a:r>
            <a:r>
              <a:rPr lang="en-US" altLang="ko-KR" sz="1100" b="1" dirty="0">
                <a:solidFill>
                  <a:prstClr val="white"/>
                </a:solidFill>
              </a:rPr>
              <a:t>IP</a:t>
            </a:r>
            <a:r>
              <a:rPr lang="ko-KR" altLang="en-US" sz="1100" b="1" dirty="0">
                <a:solidFill>
                  <a:prstClr val="white"/>
                </a:solidFill>
              </a:rPr>
              <a:t>주소 등록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D9272E-FA51-4BDB-94F9-2093BE51A547}"/>
              </a:ext>
            </a:extLst>
          </p:cNvPr>
          <p:cNvSpPr/>
          <p:nvPr/>
        </p:nvSpPr>
        <p:spPr>
          <a:xfrm>
            <a:off x="5544654" y="5350147"/>
            <a:ext cx="5727700" cy="267451"/>
          </a:xfrm>
          <a:prstGeom prst="rect">
            <a:avLst/>
          </a:prstGeom>
          <a:solidFill>
            <a:srgbClr val="35A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prstClr val="white"/>
                </a:solidFill>
              </a:rPr>
              <a:t>그림 </a:t>
            </a:r>
            <a:r>
              <a:rPr lang="en-US" altLang="ko-KR" sz="1050" b="1" dirty="0">
                <a:solidFill>
                  <a:prstClr val="white"/>
                </a:solidFill>
              </a:rPr>
              <a:t>3-11. </a:t>
            </a:r>
            <a:r>
              <a:rPr lang="ko-KR" altLang="en-US" sz="1050" b="1" dirty="0">
                <a:solidFill>
                  <a:prstClr val="white"/>
                </a:solidFill>
              </a:rPr>
              <a:t>로컬에서 생성된 </a:t>
            </a:r>
            <a:r>
              <a:rPr lang="en-US" altLang="ko-KR" sz="1050" b="1" dirty="0" err="1">
                <a:solidFill>
                  <a:prstClr val="white"/>
                </a:solidFill>
              </a:rPr>
              <a:t>Tuleap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r>
              <a:rPr lang="ko-KR" altLang="en-US" sz="1050" b="1" dirty="0">
                <a:solidFill>
                  <a:prstClr val="white"/>
                </a:solidFill>
              </a:rPr>
              <a:t>프로젝트 툴 확인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57BB41E-7A6C-401B-A8C5-CD7E536A115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5"/>
          <a:stretch/>
        </p:blipFill>
        <p:spPr bwMode="auto">
          <a:xfrm>
            <a:off x="712758" y="1666763"/>
            <a:ext cx="5721350" cy="28321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F05B22-B120-423F-9740-3333F7869E7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829" y="2181497"/>
            <a:ext cx="5721350" cy="31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2850F01-788E-46F5-AB26-0C0636E0F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212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895302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3-(1) </a:t>
                      </a:r>
                      <a:r>
                        <a:rPr kumimoji="0" lang="en-US" altLang="ko-KR" sz="1800" b="1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Tuleap</a:t>
                      </a: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설치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099AB6-7AF3-4829-AB45-279C183593D1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53C0F-4D87-41B1-9F1E-857592AA846B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07CF2B-DFDC-4C78-8F3E-93EBAC322763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C9A4F2-F698-4363-B6B7-95244875B141}"/>
              </a:ext>
            </a:extLst>
          </p:cNvPr>
          <p:cNvSpPr/>
          <p:nvPr/>
        </p:nvSpPr>
        <p:spPr>
          <a:xfrm>
            <a:off x="2224647" y="969998"/>
            <a:ext cx="618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[2]</a:t>
            </a:r>
            <a:r>
              <a:rPr lang="en-US" altLang="ko-KR" sz="2400" dirty="0" err="1">
                <a:solidFill>
                  <a:prstClr val="white">
                    <a:lumMod val="50000"/>
                  </a:prstClr>
                </a:solidFill>
              </a:rPr>
              <a:t>Tuleap</a:t>
            </a:r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2400" dirty="0">
                <a:solidFill>
                  <a:prstClr val="white">
                    <a:lumMod val="50000"/>
                  </a:prstClr>
                </a:solidFill>
              </a:rPr>
              <a:t>설치</a:t>
            </a:r>
            <a:r>
              <a:rPr lang="en-US" altLang="ko-KR" sz="2000" dirty="0">
                <a:solidFill>
                  <a:prstClr val="white">
                    <a:lumMod val="50000"/>
                  </a:prstClr>
                </a:solidFill>
              </a:rPr>
              <a:t>(with Docker)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D9272E-FA51-4BDB-94F9-2093BE51A547}"/>
              </a:ext>
            </a:extLst>
          </p:cNvPr>
          <p:cNvSpPr/>
          <p:nvPr/>
        </p:nvSpPr>
        <p:spPr>
          <a:xfrm>
            <a:off x="2907510" y="5496135"/>
            <a:ext cx="6256407" cy="267451"/>
          </a:xfrm>
          <a:prstGeom prst="rect">
            <a:avLst/>
          </a:prstGeom>
          <a:solidFill>
            <a:srgbClr val="35A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prstClr val="white"/>
                </a:solidFill>
              </a:rPr>
              <a:t>그림 </a:t>
            </a:r>
            <a:r>
              <a:rPr lang="en-US" altLang="ko-KR" sz="1050" b="1" dirty="0">
                <a:solidFill>
                  <a:prstClr val="white"/>
                </a:solidFill>
              </a:rPr>
              <a:t>3-12. </a:t>
            </a:r>
            <a:r>
              <a:rPr lang="en-US" altLang="ko-KR" sz="1050" b="1" dirty="0" err="1">
                <a:solidFill>
                  <a:prstClr val="white"/>
                </a:solidFill>
              </a:rPr>
              <a:t>Tuleap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r>
              <a:rPr lang="ko-KR" altLang="en-US" sz="1050" b="1" dirty="0">
                <a:solidFill>
                  <a:prstClr val="white"/>
                </a:solidFill>
              </a:rPr>
              <a:t>프로젝트 생성 완료</a:t>
            </a:r>
            <a:r>
              <a:rPr lang="en-US" altLang="ko-KR" sz="1050" b="1" dirty="0">
                <a:solidFill>
                  <a:prstClr val="white"/>
                </a:solidFill>
              </a:rPr>
              <a:t>.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20B3C6-63DA-462A-B4E9-065FE96024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511" y="1772365"/>
            <a:ext cx="6256407" cy="37237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6A391A-02F1-45F4-A395-4C1FD821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25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344977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3-(2)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프로젝트 생성과 관리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099AB6-7AF3-4829-AB45-279C183593D1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53C0F-4D87-41B1-9F1E-857592AA846B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07CF2B-DFDC-4C78-8F3E-93EBAC322763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C9A4F2-F698-4363-B6B7-95244875B141}"/>
              </a:ext>
            </a:extLst>
          </p:cNvPr>
          <p:cNvSpPr/>
          <p:nvPr/>
        </p:nvSpPr>
        <p:spPr>
          <a:xfrm>
            <a:off x="2224647" y="969998"/>
            <a:ext cx="618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Project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생성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D9272E-FA51-4BDB-94F9-2093BE51A547}"/>
              </a:ext>
            </a:extLst>
          </p:cNvPr>
          <p:cNvSpPr/>
          <p:nvPr/>
        </p:nvSpPr>
        <p:spPr>
          <a:xfrm>
            <a:off x="2907510" y="5554191"/>
            <a:ext cx="6256407" cy="267451"/>
          </a:xfrm>
          <a:prstGeom prst="rect">
            <a:avLst/>
          </a:prstGeom>
          <a:solidFill>
            <a:srgbClr val="35A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prstClr val="white"/>
                </a:solidFill>
              </a:rPr>
              <a:t>그림 </a:t>
            </a:r>
            <a:r>
              <a:rPr lang="en-US" altLang="ko-KR" sz="1050" b="1" dirty="0">
                <a:solidFill>
                  <a:prstClr val="white"/>
                </a:solidFill>
              </a:rPr>
              <a:t>3-13. Tuleap Enterprise </a:t>
            </a:r>
            <a:r>
              <a:rPr lang="ko-KR" altLang="en-US" sz="1050" b="1" dirty="0" err="1">
                <a:solidFill>
                  <a:prstClr val="white"/>
                </a:solidFill>
              </a:rPr>
              <a:t>메인화면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0E0A6D8-059C-4AA7-8AA1-0795EBD1A61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510" y="1674525"/>
            <a:ext cx="6256407" cy="38796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F94653-E445-42DD-8F6A-C9AAB108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372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44481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3-(2)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프로젝트 생성과 관리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099AB6-7AF3-4829-AB45-279C183593D1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53C0F-4D87-41B1-9F1E-857592AA846B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07CF2B-DFDC-4C78-8F3E-93EBAC322763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C9A4F2-F698-4363-B6B7-95244875B141}"/>
              </a:ext>
            </a:extLst>
          </p:cNvPr>
          <p:cNvSpPr/>
          <p:nvPr/>
        </p:nvSpPr>
        <p:spPr>
          <a:xfrm>
            <a:off x="2224647" y="969998"/>
            <a:ext cx="618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Project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생성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D9272E-FA51-4BDB-94F9-2093BE51A547}"/>
              </a:ext>
            </a:extLst>
          </p:cNvPr>
          <p:cNvSpPr/>
          <p:nvPr/>
        </p:nvSpPr>
        <p:spPr>
          <a:xfrm>
            <a:off x="2967797" y="5678607"/>
            <a:ext cx="6256407" cy="267451"/>
          </a:xfrm>
          <a:prstGeom prst="rect">
            <a:avLst/>
          </a:prstGeom>
          <a:solidFill>
            <a:srgbClr val="35A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prstClr val="white"/>
                </a:solidFill>
              </a:rPr>
              <a:t>그림 </a:t>
            </a:r>
            <a:r>
              <a:rPr lang="en-US" altLang="ko-KR" sz="1050" b="1" dirty="0">
                <a:solidFill>
                  <a:prstClr val="white"/>
                </a:solidFill>
              </a:rPr>
              <a:t>3-14. </a:t>
            </a:r>
            <a:r>
              <a:rPr lang="ko-KR" altLang="en-US" sz="1050" b="1" dirty="0">
                <a:solidFill>
                  <a:prstClr val="white"/>
                </a:solidFill>
              </a:rPr>
              <a:t>템플릿 선택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FC9656-61A4-424C-A1F7-5164C36854E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96" y="1642069"/>
            <a:ext cx="6256407" cy="403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1DAED7-FDE9-4936-81B0-1D9D68393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988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826476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3-(2)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프로젝트 생성과 관리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099AB6-7AF3-4829-AB45-279C183593D1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53C0F-4D87-41B1-9F1E-857592AA846B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07CF2B-DFDC-4C78-8F3E-93EBAC322763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C9A4F2-F698-4363-B6B7-95244875B141}"/>
              </a:ext>
            </a:extLst>
          </p:cNvPr>
          <p:cNvSpPr/>
          <p:nvPr/>
        </p:nvSpPr>
        <p:spPr>
          <a:xfrm>
            <a:off x="2224647" y="969998"/>
            <a:ext cx="618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Project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생성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D9272E-FA51-4BDB-94F9-2093BE51A547}"/>
              </a:ext>
            </a:extLst>
          </p:cNvPr>
          <p:cNvSpPr/>
          <p:nvPr/>
        </p:nvSpPr>
        <p:spPr>
          <a:xfrm>
            <a:off x="4027546" y="5573908"/>
            <a:ext cx="6725363" cy="267451"/>
          </a:xfrm>
          <a:prstGeom prst="rect">
            <a:avLst/>
          </a:prstGeom>
          <a:solidFill>
            <a:srgbClr val="35A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prstClr val="white"/>
                </a:solidFill>
              </a:rPr>
              <a:t>그림 </a:t>
            </a:r>
            <a:r>
              <a:rPr lang="en-US" altLang="ko-KR" sz="1050" b="1" dirty="0">
                <a:solidFill>
                  <a:prstClr val="white"/>
                </a:solidFill>
              </a:rPr>
              <a:t>3-16. </a:t>
            </a:r>
            <a:r>
              <a:rPr lang="ko-KR" altLang="en-US" sz="1050" b="1" dirty="0">
                <a:solidFill>
                  <a:prstClr val="white"/>
                </a:solidFill>
              </a:rPr>
              <a:t>새 프로젝트 생성 완료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FA2354E-5817-4407-A2B7-FECF45611A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51" y="2241071"/>
            <a:ext cx="2641245" cy="2456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344E950-2E74-491A-9585-0073544FBF5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546" y="1791459"/>
            <a:ext cx="6725363" cy="377609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9D2C1D-D5CC-458F-96F6-83D4A51AAF1E}"/>
              </a:ext>
            </a:extLst>
          </p:cNvPr>
          <p:cNvSpPr/>
          <p:nvPr/>
        </p:nvSpPr>
        <p:spPr>
          <a:xfrm>
            <a:off x="1080051" y="4730026"/>
            <a:ext cx="2641245" cy="235486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prstClr val="white"/>
                </a:solidFill>
              </a:rPr>
              <a:t>그림 </a:t>
            </a:r>
            <a:r>
              <a:rPr lang="en-US" altLang="ko-KR" sz="1100" b="1" dirty="0">
                <a:solidFill>
                  <a:prstClr val="white"/>
                </a:solidFill>
              </a:rPr>
              <a:t>3-15. </a:t>
            </a:r>
            <a:r>
              <a:rPr lang="ko-KR" altLang="en-US" sz="1100" b="1" dirty="0">
                <a:solidFill>
                  <a:prstClr val="white"/>
                </a:solidFill>
              </a:rPr>
              <a:t>새 프로젝트 기본정보 작성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A8E14A-ACB4-4C1B-A4BC-09C443D72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043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97895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3-(2)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프로젝트 생성과 관리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099AB6-7AF3-4829-AB45-279C183593D1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53C0F-4D87-41B1-9F1E-857592AA846B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07CF2B-DFDC-4C78-8F3E-93EBAC322763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C9A4F2-F698-4363-B6B7-95244875B141}"/>
              </a:ext>
            </a:extLst>
          </p:cNvPr>
          <p:cNvSpPr/>
          <p:nvPr/>
        </p:nvSpPr>
        <p:spPr>
          <a:xfrm>
            <a:off x="2224647" y="969998"/>
            <a:ext cx="618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Project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관리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D9272E-FA51-4BDB-94F9-2093BE51A547}"/>
              </a:ext>
            </a:extLst>
          </p:cNvPr>
          <p:cNvSpPr/>
          <p:nvPr/>
        </p:nvSpPr>
        <p:spPr>
          <a:xfrm>
            <a:off x="1154249" y="4680831"/>
            <a:ext cx="9883502" cy="267451"/>
          </a:xfrm>
          <a:prstGeom prst="rect">
            <a:avLst/>
          </a:prstGeom>
          <a:solidFill>
            <a:srgbClr val="35A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prstClr val="white"/>
                </a:solidFill>
              </a:rPr>
              <a:t>그림 </a:t>
            </a:r>
            <a:r>
              <a:rPr lang="en-US" altLang="ko-KR" sz="1050" b="1" dirty="0">
                <a:solidFill>
                  <a:prstClr val="white"/>
                </a:solidFill>
              </a:rPr>
              <a:t>3-17. Project </a:t>
            </a:r>
            <a:r>
              <a:rPr lang="ko-KR" altLang="en-US" sz="1050" b="1" dirty="0">
                <a:solidFill>
                  <a:prstClr val="white"/>
                </a:solidFill>
              </a:rPr>
              <a:t>관리 탭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672EA97-D56F-4E06-A731-6F62922CA6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54249" y="2945247"/>
            <a:ext cx="9883502" cy="173558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93FA66-97F3-46FC-B639-CF5CCE128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34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403937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3-(2)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프로젝트 생성과 관리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099AB6-7AF3-4829-AB45-279C183593D1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53C0F-4D87-41B1-9F1E-857592AA846B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07CF2B-DFDC-4C78-8F3E-93EBAC322763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C9A4F2-F698-4363-B6B7-95244875B141}"/>
              </a:ext>
            </a:extLst>
          </p:cNvPr>
          <p:cNvSpPr/>
          <p:nvPr/>
        </p:nvSpPr>
        <p:spPr>
          <a:xfrm>
            <a:off x="2224647" y="969998"/>
            <a:ext cx="618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Project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6A988A-3F1B-4D7A-8440-DA7857B8833E}"/>
              </a:ext>
            </a:extLst>
          </p:cNvPr>
          <p:cNvSpPr/>
          <p:nvPr/>
        </p:nvSpPr>
        <p:spPr>
          <a:xfrm>
            <a:off x="1253943" y="5538256"/>
            <a:ext cx="9626056" cy="267451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prstClr val="white"/>
                </a:solidFill>
              </a:rPr>
              <a:t>그림 </a:t>
            </a:r>
            <a:r>
              <a:rPr lang="en-US" altLang="ko-KR" sz="1100" b="1" dirty="0">
                <a:solidFill>
                  <a:prstClr val="white"/>
                </a:solidFill>
              </a:rPr>
              <a:t>3-18. DETAILS </a:t>
            </a:r>
            <a:r>
              <a:rPr lang="ko-KR" altLang="en-US" sz="1100" b="1" dirty="0">
                <a:solidFill>
                  <a:prstClr val="white"/>
                </a:solidFill>
              </a:rPr>
              <a:t>탭 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9ABB66D-1478-408D-86B5-57588D7F186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496" y="1768361"/>
            <a:ext cx="9716951" cy="375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C46CBF-B075-4779-AF81-E27466914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049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67BE98C-AA58-48FC-8084-CB81CF8678B3}"/>
              </a:ext>
            </a:extLst>
          </p:cNvPr>
          <p:cNvSpPr/>
          <p:nvPr/>
        </p:nvSpPr>
        <p:spPr>
          <a:xfrm>
            <a:off x="759851" y="915787"/>
            <a:ext cx="10765064" cy="4840140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965085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1-(1)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프로젝트 툴의 필요성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348049"/>
              </p:ext>
            </p:extLst>
          </p:nvPr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759851" y="5838441"/>
            <a:ext cx="10765064" cy="370840"/>
          </a:xfrm>
          <a:prstGeom prst="rect">
            <a:avLst/>
          </a:prstGeom>
          <a:solidFill>
            <a:srgbClr val="35A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그림 </a:t>
            </a:r>
            <a:r>
              <a:rPr lang="en-US" altLang="ko-KR" sz="1200" b="1" dirty="0"/>
              <a:t>1-1. </a:t>
            </a:r>
            <a:r>
              <a:rPr lang="ko-KR" altLang="ko-KR" sz="1200" b="1" dirty="0"/>
              <a:t>다양한 사람들이 쉽게 접근할 수 있도록 하는 프로젝트 도구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CB079E-D4C7-4003-AB09-9F2C0CF93402}"/>
              </a:ext>
            </a:extLst>
          </p:cNvPr>
          <p:cNvSpPr/>
          <p:nvPr/>
        </p:nvSpPr>
        <p:spPr>
          <a:xfrm>
            <a:off x="773931" y="924621"/>
            <a:ext cx="5276514" cy="377996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Taskboard">
            <a:extLst>
              <a:ext uri="{FF2B5EF4-FFF2-40B4-BE49-F238E27FC236}">
                <a16:creationId xmlns:a16="http://schemas.microsoft.com/office/drawing/2014/main" id="{FD5E14D1-A19F-45D2-AD44-370BFA977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760" y="2066024"/>
            <a:ext cx="5893539" cy="3670853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86183B-A761-4531-A5CA-89F0168F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224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309029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3-(2)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프로젝트 생성과 관리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099AB6-7AF3-4829-AB45-279C183593D1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53C0F-4D87-41B1-9F1E-857592AA846B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07CF2B-DFDC-4C78-8F3E-93EBAC322763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C9A4F2-F698-4363-B6B7-95244875B141}"/>
              </a:ext>
            </a:extLst>
          </p:cNvPr>
          <p:cNvSpPr/>
          <p:nvPr/>
        </p:nvSpPr>
        <p:spPr>
          <a:xfrm>
            <a:off x="2224647" y="969998"/>
            <a:ext cx="618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Project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관리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6A988A-3F1B-4D7A-8440-DA7857B8833E}"/>
              </a:ext>
            </a:extLst>
          </p:cNvPr>
          <p:cNvSpPr/>
          <p:nvPr/>
        </p:nvSpPr>
        <p:spPr>
          <a:xfrm>
            <a:off x="1253943" y="5538256"/>
            <a:ext cx="9626056" cy="267451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prstClr val="white"/>
                </a:solidFill>
              </a:rPr>
              <a:t>그림 </a:t>
            </a:r>
            <a:r>
              <a:rPr lang="en-US" altLang="ko-KR" sz="1100" b="1" dirty="0">
                <a:solidFill>
                  <a:prstClr val="white"/>
                </a:solidFill>
              </a:rPr>
              <a:t>3-19. MEMBERS </a:t>
            </a:r>
            <a:r>
              <a:rPr lang="ko-KR" altLang="en-US" sz="1100" b="1" dirty="0">
                <a:solidFill>
                  <a:prstClr val="white"/>
                </a:solidFill>
              </a:rPr>
              <a:t>탭 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1E90D17-BBF5-483C-95F1-C99483B1577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942" y="1792158"/>
            <a:ext cx="9626055" cy="37460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3F0256-BABF-4EE6-9914-5099D518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254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96998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3-(2)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프로젝트 생성과 관리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099AB6-7AF3-4829-AB45-279C183593D1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53C0F-4D87-41B1-9F1E-857592AA846B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07CF2B-DFDC-4C78-8F3E-93EBAC322763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C9A4F2-F698-4363-B6B7-95244875B141}"/>
              </a:ext>
            </a:extLst>
          </p:cNvPr>
          <p:cNvSpPr/>
          <p:nvPr/>
        </p:nvSpPr>
        <p:spPr>
          <a:xfrm>
            <a:off x="2224647" y="969998"/>
            <a:ext cx="618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Project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DD2AAB-690F-469B-A20E-DC3BF3D70100}"/>
              </a:ext>
            </a:extLst>
          </p:cNvPr>
          <p:cNvSpPr/>
          <p:nvPr/>
        </p:nvSpPr>
        <p:spPr>
          <a:xfrm>
            <a:off x="1253942" y="5478920"/>
            <a:ext cx="9626055" cy="275785"/>
          </a:xfrm>
          <a:prstGeom prst="rect">
            <a:avLst/>
          </a:prstGeom>
          <a:solidFill>
            <a:srgbClr val="35A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prstClr val="white"/>
                </a:solidFill>
              </a:rPr>
              <a:t>그림 </a:t>
            </a:r>
            <a:r>
              <a:rPr lang="en-US" altLang="ko-KR" sz="1050" b="1" dirty="0">
                <a:solidFill>
                  <a:prstClr val="white"/>
                </a:solidFill>
              </a:rPr>
              <a:t>3-20. GROUPS </a:t>
            </a:r>
            <a:r>
              <a:rPr lang="ko-KR" altLang="en-US" sz="1050" b="1" dirty="0">
                <a:solidFill>
                  <a:prstClr val="white"/>
                </a:solidFill>
              </a:rPr>
              <a:t>탭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A4387EB-34B0-4F27-8366-80F194FF9A8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942" y="1919192"/>
            <a:ext cx="9626055" cy="35597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572051-4785-4E7C-BC81-5C441BA0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679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691424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3-(2)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프로젝트 생성과 관리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099AB6-7AF3-4829-AB45-279C183593D1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53C0F-4D87-41B1-9F1E-857592AA846B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07CF2B-DFDC-4C78-8F3E-93EBAC322763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C9A4F2-F698-4363-B6B7-95244875B141}"/>
              </a:ext>
            </a:extLst>
          </p:cNvPr>
          <p:cNvSpPr/>
          <p:nvPr/>
        </p:nvSpPr>
        <p:spPr>
          <a:xfrm>
            <a:off x="2224647" y="969998"/>
            <a:ext cx="618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Project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DD2AAB-690F-469B-A20E-DC3BF3D70100}"/>
              </a:ext>
            </a:extLst>
          </p:cNvPr>
          <p:cNvSpPr/>
          <p:nvPr/>
        </p:nvSpPr>
        <p:spPr>
          <a:xfrm>
            <a:off x="1253942" y="5478920"/>
            <a:ext cx="9626055" cy="275785"/>
          </a:xfrm>
          <a:prstGeom prst="rect">
            <a:avLst/>
          </a:prstGeom>
          <a:solidFill>
            <a:srgbClr val="35A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prstClr val="white"/>
                </a:solidFill>
              </a:rPr>
              <a:t>그림 </a:t>
            </a:r>
            <a:r>
              <a:rPr lang="en-US" altLang="ko-KR" sz="1050" b="1" dirty="0">
                <a:solidFill>
                  <a:prstClr val="white"/>
                </a:solidFill>
              </a:rPr>
              <a:t>3-21. SERVICES </a:t>
            </a:r>
            <a:r>
              <a:rPr lang="ko-KR" altLang="en-US" sz="1050" b="1" dirty="0">
                <a:solidFill>
                  <a:prstClr val="white"/>
                </a:solidFill>
              </a:rPr>
              <a:t>탭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B2B699-9E76-4D10-AF2E-31639D2F177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942" y="1848224"/>
            <a:ext cx="9626054" cy="36306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22EAC9-9501-4D78-A33D-C10F0999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75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910046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3-(2)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프로젝트 생성과 관리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099AB6-7AF3-4829-AB45-279C183593D1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53C0F-4D87-41B1-9F1E-857592AA846B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07CF2B-DFDC-4C78-8F3E-93EBAC322763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C9A4F2-F698-4363-B6B7-95244875B141}"/>
              </a:ext>
            </a:extLst>
          </p:cNvPr>
          <p:cNvSpPr/>
          <p:nvPr/>
        </p:nvSpPr>
        <p:spPr>
          <a:xfrm>
            <a:off x="2224647" y="969998"/>
            <a:ext cx="618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Tracker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9EBDE60-840C-4655-9DA0-E6B4D9747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73" y="2174213"/>
            <a:ext cx="3724677" cy="33047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0F1711-DE05-4EE7-B576-8B2CE02FDA8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134" y="2174213"/>
            <a:ext cx="5564465" cy="330470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245B27-64FB-4CA9-9400-8CBFCB6A1E8D}"/>
              </a:ext>
            </a:extLst>
          </p:cNvPr>
          <p:cNvSpPr/>
          <p:nvPr/>
        </p:nvSpPr>
        <p:spPr>
          <a:xfrm>
            <a:off x="1393373" y="5440662"/>
            <a:ext cx="9376226" cy="305709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prstClr val="white"/>
                </a:solidFill>
              </a:rPr>
              <a:t>그림 </a:t>
            </a:r>
            <a:r>
              <a:rPr lang="en-US" altLang="ko-KR" sz="1100" b="1" dirty="0">
                <a:solidFill>
                  <a:prstClr val="white"/>
                </a:solidFill>
              </a:rPr>
              <a:t>3-22, Trackers </a:t>
            </a:r>
            <a:r>
              <a:rPr lang="ko-KR" altLang="en-US" sz="1100" b="1" dirty="0">
                <a:solidFill>
                  <a:prstClr val="white"/>
                </a:solidFill>
              </a:rPr>
              <a:t>탭과 </a:t>
            </a:r>
            <a:r>
              <a:rPr lang="en-US" altLang="ko-KR" sz="1100" b="1" dirty="0">
                <a:solidFill>
                  <a:prstClr val="white"/>
                </a:solidFill>
              </a:rPr>
              <a:t>Trackers </a:t>
            </a:r>
            <a:r>
              <a:rPr lang="ko-KR" altLang="en-US" sz="1100" b="1" dirty="0">
                <a:solidFill>
                  <a:prstClr val="white"/>
                </a:solidFill>
              </a:rPr>
              <a:t>생성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C187B4-74BF-4E10-9DB8-8CA06B819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7319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278359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3-(2)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프로젝트 생성과 관리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099AB6-7AF3-4829-AB45-279C183593D1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53C0F-4D87-41B1-9F1E-857592AA846B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07CF2B-DFDC-4C78-8F3E-93EBAC322763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C9A4F2-F698-4363-B6B7-95244875B141}"/>
              </a:ext>
            </a:extLst>
          </p:cNvPr>
          <p:cNvSpPr/>
          <p:nvPr/>
        </p:nvSpPr>
        <p:spPr>
          <a:xfrm>
            <a:off x="2224647" y="969998"/>
            <a:ext cx="618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Tracker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245B27-64FB-4CA9-9400-8CBFCB6A1E8D}"/>
              </a:ext>
            </a:extLst>
          </p:cNvPr>
          <p:cNvSpPr/>
          <p:nvPr/>
        </p:nvSpPr>
        <p:spPr>
          <a:xfrm>
            <a:off x="3688795" y="5482990"/>
            <a:ext cx="4177947" cy="274933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prstClr val="white"/>
                </a:solidFill>
              </a:rPr>
              <a:t>그림 </a:t>
            </a:r>
            <a:r>
              <a:rPr lang="en-US" altLang="ko-KR" sz="1100" b="1" dirty="0">
                <a:solidFill>
                  <a:prstClr val="white"/>
                </a:solidFill>
              </a:rPr>
              <a:t>3-23, Trackers </a:t>
            </a:r>
            <a:r>
              <a:rPr lang="ko-KR" altLang="en-US" sz="1100" b="1" dirty="0">
                <a:solidFill>
                  <a:prstClr val="white"/>
                </a:solidFill>
              </a:rPr>
              <a:t>생성 시 </a:t>
            </a:r>
            <a:r>
              <a:rPr lang="en-US" altLang="ko-KR" sz="1100" b="1" dirty="0">
                <a:solidFill>
                  <a:prstClr val="white"/>
                </a:solidFill>
              </a:rPr>
              <a:t>Manage Field Usage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CEEB316-A1D3-4652-A40D-FD8B7B49B92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795" y="1719447"/>
            <a:ext cx="2262061" cy="374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CD20F0-3CBB-4E4A-850F-4EEB4949E20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856" y="1726929"/>
            <a:ext cx="1915886" cy="37490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D32BBD-65E8-4A5C-B738-5B62667B6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012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476534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3-(2)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프로젝트 생성과 관리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099AB6-7AF3-4829-AB45-279C183593D1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53C0F-4D87-41B1-9F1E-857592AA846B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07CF2B-DFDC-4C78-8F3E-93EBAC322763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C9A4F2-F698-4363-B6B7-95244875B141}"/>
              </a:ext>
            </a:extLst>
          </p:cNvPr>
          <p:cNvSpPr/>
          <p:nvPr/>
        </p:nvSpPr>
        <p:spPr>
          <a:xfrm>
            <a:off x="2224647" y="969998"/>
            <a:ext cx="618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Dashboard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관리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245B27-64FB-4CA9-9400-8CBFCB6A1E8D}"/>
              </a:ext>
            </a:extLst>
          </p:cNvPr>
          <p:cNvSpPr/>
          <p:nvPr/>
        </p:nvSpPr>
        <p:spPr>
          <a:xfrm>
            <a:off x="886098" y="5497202"/>
            <a:ext cx="10223772" cy="294196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prstClr val="white"/>
                </a:solidFill>
              </a:rPr>
              <a:t>그림 </a:t>
            </a:r>
            <a:r>
              <a:rPr lang="en-US" altLang="ko-KR" sz="1100" b="1" dirty="0">
                <a:solidFill>
                  <a:prstClr val="white"/>
                </a:solidFill>
              </a:rPr>
              <a:t>3-24, Agile Dashboard</a:t>
            </a:r>
            <a:r>
              <a:rPr lang="ko-KR" altLang="en-US" sz="1100" b="1" dirty="0">
                <a:solidFill>
                  <a:prstClr val="white"/>
                </a:solidFill>
              </a:rPr>
              <a:t>탭과 </a:t>
            </a:r>
            <a:r>
              <a:rPr lang="en-US" altLang="ko-KR" sz="1100" b="1" dirty="0">
                <a:solidFill>
                  <a:prstClr val="white"/>
                </a:solidFill>
              </a:rPr>
              <a:t>Kanban Cardwall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3AC79DB-97EB-415C-90D2-5F6864DE2B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86098" y="1713857"/>
            <a:ext cx="6269445" cy="157641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7A6519-DB22-465A-BDBB-C485A84DAC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01216" y="3290274"/>
            <a:ext cx="7908654" cy="219127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F535E9-E04D-46F1-81D4-574D3ADB0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220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80248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3-(2)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프로젝트 생성과 관리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099AB6-7AF3-4829-AB45-279C183593D1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53C0F-4D87-41B1-9F1E-857592AA846B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07CF2B-DFDC-4C78-8F3E-93EBAC322763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C9A4F2-F698-4363-B6B7-95244875B141}"/>
              </a:ext>
            </a:extLst>
          </p:cNvPr>
          <p:cNvSpPr/>
          <p:nvPr/>
        </p:nvSpPr>
        <p:spPr>
          <a:xfrm>
            <a:off x="2224647" y="969998"/>
            <a:ext cx="618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Dashboard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245B27-64FB-4CA9-9400-8CBFCB6A1E8D}"/>
              </a:ext>
            </a:extLst>
          </p:cNvPr>
          <p:cNvSpPr/>
          <p:nvPr/>
        </p:nvSpPr>
        <p:spPr>
          <a:xfrm>
            <a:off x="3088320" y="5571479"/>
            <a:ext cx="6015355" cy="316524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prstClr val="white"/>
                </a:solidFill>
              </a:rPr>
              <a:t>그림 </a:t>
            </a:r>
            <a:r>
              <a:rPr lang="en-US" altLang="ko-KR" sz="1100" b="1" dirty="0">
                <a:solidFill>
                  <a:prstClr val="white"/>
                </a:solidFill>
              </a:rPr>
              <a:t>3-25, Kanban </a:t>
            </a:r>
            <a:r>
              <a:rPr lang="ko-KR" altLang="en-US" sz="1100" b="1" dirty="0">
                <a:solidFill>
                  <a:prstClr val="white"/>
                </a:solidFill>
              </a:rPr>
              <a:t>작업 할당 </a:t>
            </a:r>
            <a:r>
              <a:rPr lang="en-US" altLang="ko-KR" sz="1100" b="1" dirty="0">
                <a:solidFill>
                  <a:prstClr val="white"/>
                </a:solidFill>
              </a:rPr>
              <a:t>/ </a:t>
            </a:r>
            <a:r>
              <a:rPr lang="ko-KR" altLang="en-US" sz="1100" b="1" dirty="0">
                <a:solidFill>
                  <a:prstClr val="white"/>
                </a:solidFill>
              </a:rPr>
              <a:t>첨부자료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DCFAF9F-E3F8-433E-AE7C-2D2462E764E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320" y="1693416"/>
            <a:ext cx="6015355" cy="38780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06B7A9-9355-498B-90C1-B0D0E6A5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5770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878153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3-(2)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프로젝트 생성과 관리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099AB6-7AF3-4829-AB45-279C183593D1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53C0F-4D87-41B1-9F1E-857592AA846B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07CF2B-DFDC-4C78-8F3E-93EBAC322763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C9A4F2-F698-4363-B6B7-95244875B141}"/>
              </a:ext>
            </a:extLst>
          </p:cNvPr>
          <p:cNvSpPr/>
          <p:nvPr/>
        </p:nvSpPr>
        <p:spPr>
          <a:xfrm>
            <a:off x="2224647" y="969998"/>
            <a:ext cx="618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Git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4E4126-E0A6-4F4D-8128-00491A1884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24647" y="2581531"/>
            <a:ext cx="7528953" cy="20996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D17887-8DCE-4562-B2DD-914C802EFA0C}"/>
              </a:ext>
            </a:extLst>
          </p:cNvPr>
          <p:cNvSpPr/>
          <p:nvPr/>
        </p:nvSpPr>
        <p:spPr>
          <a:xfrm>
            <a:off x="2224647" y="4681193"/>
            <a:ext cx="7528953" cy="267451"/>
          </a:xfrm>
          <a:prstGeom prst="rect">
            <a:avLst/>
          </a:prstGeom>
          <a:solidFill>
            <a:srgbClr val="35A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prstClr val="white"/>
                </a:solidFill>
              </a:rPr>
              <a:t>그림 </a:t>
            </a:r>
            <a:r>
              <a:rPr lang="en-US" altLang="ko-KR" sz="1050" b="1" dirty="0">
                <a:solidFill>
                  <a:prstClr val="white"/>
                </a:solidFill>
              </a:rPr>
              <a:t>3-26. Git </a:t>
            </a:r>
            <a:r>
              <a:rPr lang="ko-KR" altLang="en-US" sz="1050" b="1" dirty="0">
                <a:solidFill>
                  <a:prstClr val="white"/>
                </a:solidFill>
              </a:rPr>
              <a:t>탭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F5B312-F004-48A2-B75F-EEEEE2E81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4723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26738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3-(3) </a:t>
                      </a:r>
                      <a:r>
                        <a:rPr kumimoji="0" lang="en-US" altLang="ko-KR" sz="1800" b="1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Tuleap</a:t>
                      </a: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– git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연동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099AB6-7AF3-4829-AB45-279C183593D1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53C0F-4D87-41B1-9F1E-857592AA846B}"/>
              </a:ext>
            </a:extLst>
          </p:cNvPr>
          <p:cNvSpPr/>
          <p:nvPr/>
        </p:nvSpPr>
        <p:spPr>
          <a:xfrm>
            <a:off x="547816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07CF2B-DFDC-4C78-8F3E-93EBAC322763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C9A4F2-F698-4363-B6B7-95244875B141}"/>
              </a:ext>
            </a:extLst>
          </p:cNvPr>
          <p:cNvSpPr/>
          <p:nvPr/>
        </p:nvSpPr>
        <p:spPr>
          <a:xfrm>
            <a:off x="2224647" y="969998"/>
            <a:ext cx="618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Git </a:t>
            </a:r>
            <a:r>
              <a:rPr lang="ko-KR" altLang="en-US" sz="2400" dirty="0">
                <a:solidFill>
                  <a:prstClr val="white">
                    <a:lumMod val="50000"/>
                  </a:prstClr>
                </a:solidFill>
              </a:rPr>
              <a:t>연동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BC440C5-F337-4CBD-8203-A22FCFD4932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24"/>
          <a:stretch/>
        </p:blipFill>
        <p:spPr bwMode="auto">
          <a:xfrm>
            <a:off x="846759" y="1693416"/>
            <a:ext cx="5727700" cy="9271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DE922B-4295-4BB9-91ED-EAD186AFB62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0" b="32000"/>
          <a:stretch/>
        </p:blipFill>
        <p:spPr bwMode="auto">
          <a:xfrm>
            <a:off x="846759" y="2505829"/>
            <a:ext cx="5727700" cy="1301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09674D-946F-418C-98D7-642AEA9F05D1}"/>
              </a:ext>
            </a:extLst>
          </p:cNvPr>
          <p:cNvSpPr/>
          <p:nvPr/>
        </p:nvSpPr>
        <p:spPr>
          <a:xfrm>
            <a:off x="853385" y="3794126"/>
            <a:ext cx="6256407" cy="267451"/>
          </a:xfrm>
          <a:prstGeom prst="rect">
            <a:avLst/>
          </a:prstGeom>
          <a:solidFill>
            <a:srgbClr val="35A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prstClr val="white"/>
                </a:solidFill>
              </a:rPr>
              <a:t>그림 </a:t>
            </a:r>
            <a:r>
              <a:rPr lang="en-US" altLang="ko-KR" sz="1050" b="1" dirty="0">
                <a:solidFill>
                  <a:prstClr val="white"/>
                </a:solidFill>
              </a:rPr>
              <a:t>3-27. </a:t>
            </a:r>
            <a:r>
              <a:rPr lang="en-US" altLang="ko-KR" sz="1050" b="1" dirty="0" err="1">
                <a:solidFill>
                  <a:prstClr val="white"/>
                </a:solidFill>
              </a:rPr>
              <a:t>Tuleap</a:t>
            </a:r>
            <a:r>
              <a:rPr lang="en-US" altLang="ko-KR" sz="1050" b="1" dirty="0">
                <a:solidFill>
                  <a:prstClr val="white"/>
                </a:solidFill>
              </a:rPr>
              <a:t> </a:t>
            </a:r>
            <a:r>
              <a:rPr lang="ko-KR" altLang="en-US" sz="1050" b="1" dirty="0">
                <a:solidFill>
                  <a:prstClr val="white"/>
                </a:solidFill>
              </a:rPr>
              <a:t>저장소 복사 </a:t>
            </a:r>
            <a:r>
              <a:rPr lang="en-US" altLang="ko-KR" sz="1050" b="1" dirty="0">
                <a:solidFill>
                  <a:prstClr val="white"/>
                </a:solidFill>
              </a:rPr>
              <a:t>/ Git </a:t>
            </a:r>
            <a:r>
              <a:rPr lang="ko-KR" altLang="en-US" sz="1050" b="1" dirty="0">
                <a:solidFill>
                  <a:prstClr val="white"/>
                </a:solidFill>
              </a:rPr>
              <a:t>디렉토리 확인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4E53608-E064-42BE-83C6-DD9017B8923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75"/>
          <a:stretch/>
        </p:blipFill>
        <p:spPr bwMode="auto">
          <a:xfrm>
            <a:off x="5253106" y="3116180"/>
            <a:ext cx="5727700" cy="1917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03F7F0-53B5-4C99-8302-B756A7E2C01A}"/>
              </a:ext>
            </a:extLst>
          </p:cNvPr>
          <p:cNvSpPr/>
          <p:nvPr/>
        </p:nvSpPr>
        <p:spPr>
          <a:xfrm>
            <a:off x="5253106" y="5052862"/>
            <a:ext cx="5727700" cy="280203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prstClr val="white"/>
                </a:solidFill>
              </a:rPr>
              <a:t>그림 </a:t>
            </a:r>
            <a:r>
              <a:rPr lang="en-US" altLang="ko-KR" sz="1100" b="1" dirty="0">
                <a:solidFill>
                  <a:prstClr val="white"/>
                </a:solidFill>
              </a:rPr>
              <a:t>3-28. Local </a:t>
            </a:r>
            <a:r>
              <a:rPr lang="ko-KR" altLang="en-US" sz="1100" b="1" dirty="0">
                <a:solidFill>
                  <a:prstClr val="white"/>
                </a:solidFill>
              </a:rPr>
              <a:t>작업 내용을 원격 저장소에 전송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969708-7ED0-4733-A62E-93980E28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5257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670661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3-(3) </a:t>
                      </a:r>
                      <a:r>
                        <a:rPr kumimoji="0" lang="en-US" altLang="ko-KR" sz="1800" b="1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Tuleap</a:t>
                      </a: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– git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연동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099AB6-7AF3-4829-AB45-279C183593D1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53C0F-4D87-41B1-9F1E-857592AA846B}"/>
              </a:ext>
            </a:extLst>
          </p:cNvPr>
          <p:cNvSpPr/>
          <p:nvPr/>
        </p:nvSpPr>
        <p:spPr>
          <a:xfrm>
            <a:off x="547816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07CF2B-DFDC-4C78-8F3E-93EBAC322763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C9A4F2-F698-4363-B6B7-95244875B141}"/>
              </a:ext>
            </a:extLst>
          </p:cNvPr>
          <p:cNvSpPr/>
          <p:nvPr/>
        </p:nvSpPr>
        <p:spPr>
          <a:xfrm>
            <a:off x="2224647" y="969998"/>
            <a:ext cx="618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Git </a:t>
            </a:r>
            <a:r>
              <a:rPr lang="ko-KR" altLang="en-US" sz="2400" dirty="0">
                <a:solidFill>
                  <a:prstClr val="white">
                    <a:lumMod val="50000"/>
                  </a:prstClr>
                </a:solidFill>
              </a:rPr>
              <a:t>연동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03F7F0-53B5-4C99-8302-B756A7E2C01A}"/>
              </a:ext>
            </a:extLst>
          </p:cNvPr>
          <p:cNvSpPr/>
          <p:nvPr/>
        </p:nvSpPr>
        <p:spPr>
          <a:xfrm>
            <a:off x="2633178" y="5481832"/>
            <a:ext cx="6925641" cy="280203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prstClr val="white"/>
                </a:solidFill>
              </a:rPr>
              <a:t>그림 </a:t>
            </a:r>
            <a:r>
              <a:rPr lang="en-US" altLang="ko-KR" sz="1100" b="1" dirty="0">
                <a:solidFill>
                  <a:prstClr val="white"/>
                </a:solidFill>
              </a:rPr>
              <a:t>3-29. </a:t>
            </a:r>
            <a:r>
              <a:rPr lang="en-US" altLang="ko-KR" sz="1100" b="1" dirty="0" err="1">
                <a:solidFill>
                  <a:prstClr val="white"/>
                </a:solidFill>
              </a:rPr>
              <a:t>Tuleap</a:t>
            </a:r>
            <a:r>
              <a:rPr lang="ko-KR" altLang="en-US" sz="1100" b="1" dirty="0">
                <a:solidFill>
                  <a:prstClr val="white"/>
                </a:solidFill>
              </a:rPr>
              <a:t>에 </a:t>
            </a:r>
            <a:r>
              <a:rPr lang="ko-KR" altLang="en-US" sz="1100" b="1" dirty="0" err="1">
                <a:solidFill>
                  <a:prstClr val="white"/>
                </a:solidFill>
              </a:rPr>
              <a:t>업로드된</a:t>
            </a:r>
            <a:r>
              <a:rPr lang="ko-KR" altLang="en-US" sz="1100" b="1" dirty="0">
                <a:solidFill>
                  <a:prstClr val="white"/>
                </a:solidFill>
              </a:rPr>
              <a:t> 로컬 컨텐츠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143E9E1-5B1A-44E9-998C-7F217331517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46"/>
          <a:stretch/>
        </p:blipFill>
        <p:spPr bwMode="auto">
          <a:xfrm>
            <a:off x="2633179" y="1693416"/>
            <a:ext cx="6925641" cy="37600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D2BFC0-236B-4057-8DFB-CE224A15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745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8F1229-E11D-4C88-A11E-3BD2F9EB0E44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17583" y="1646298"/>
            <a:ext cx="6223792" cy="388997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993233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1-(2) </a:t>
                      </a:r>
                      <a:r>
                        <a:rPr kumimoji="0" lang="en-US" altLang="ko-KR" sz="1800" b="1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Tuleap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사용을 위한 기초 지식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362018"/>
              </p:ext>
            </p:extLst>
          </p:nvPr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617583" y="5563451"/>
            <a:ext cx="6223792" cy="300464"/>
          </a:xfrm>
          <a:prstGeom prst="rect">
            <a:avLst/>
          </a:prstGeom>
          <a:solidFill>
            <a:srgbClr val="35A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prstClr val="white"/>
                </a:solidFill>
              </a:rPr>
              <a:t>그림 </a:t>
            </a:r>
            <a:r>
              <a:rPr lang="en-US" altLang="ko-KR" sz="1050" b="1" dirty="0">
                <a:solidFill>
                  <a:prstClr val="white"/>
                </a:solidFill>
              </a:rPr>
              <a:t>1-2.Waterfall</a:t>
            </a:r>
            <a:r>
              <a:rPr lang="ko-KR" altLang="en-US" sz="1050" b="1" dirty="0">
                <a:solidFill>
                  <a:prstClr val="white"/>
                </a:solidFill>
              </a:rPr>
              <a:t>과 </a:t>
            </a:r>
            <a:r>
              <a:rPr lang="en-US" altLang="ko-KR" sz="1050" b="1" dirty="0">
                <a:solidFill>
                  <a:prstClr val="white"/>
                </a:solidFill>
              </a:rPr>
              <a:t>Agile </a:t>
            </a:r>
            <a:r>
              <a:rPr lang="ko-KR" altLang="en-US" sz="1050" b="1" dirty="0">
                <a:solidFill>
                  <a:prstClr val="white"/>
                </a:solidFill>
              </a:rPr>
              <a:t>방법론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cxnSp>
        <p:nvCxnSpPr>
          <p:cNvPr id="52" name="직선 화살표 연결선 51"/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262747" y="994086"/>
            <a:ext cx="4029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Waterfall?</a:t>
            </a:r>
            <a:r>
              <a:rPr lang="ko-KR" altLang="en-US" sz="2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Agile? Scrum?</a:t>
            </a:r>
            <a:endParaRPr lang="ko-KR" altLang="en-US" sz="36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125524" y="1643408"/>
            <a:ext cx="4398093" cy="3986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폭포수</a:t>
            </a:r>
            <a:r>
              <a:rPr lang="en-US" altLang="ko-KR" sz="1600" b="1" dirty="0">
                <a:solidFill>
                  <a:schemeClr val="bg1"/>
                </a:solidFill>
              </a:rPr>
              <a:t>(Waterfall)</a:t>
            </a:r>
            <a:r>
              <a:rPr lang="ko-KR" altLang="en-US" sz="1600" b="1" dirty="0">
                <a:solidFill>
                  <a:schemeClr val="bg1"/>
                </a:solidFill>
              </a:rPr>
              <a:t> 개발 방법론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	-</a:t>
            </a:r>
            <a:r>
              <a:rPr lang="ko-KR" altLang="en-US" sz="1400" b="1" dirty="0">
                <a:solidFill>
                  <a:schemeClr val="bg1"/>
                </a:solidFill>
              </a:rPr>
              <a:t>단계적</a:t>
            </a:r>
            <a:r>
              <a:rPr lang="en-US" altLang="ko-KR" sz="1400" b="1" dirty="0">
                <a:solidFill>
                  <a:schemeClr val="bg1"/>
                </a:solidFill>
              </a:rPr>
              <a:t> / </a:t>
            </a:r>
            <a:r>
              <a:rPr lang="ko-KR" altLang="en-US" sz="1400" b="1" dirty="0">
                <a:solidFill>
                  <a:schemeClr val="bg1"/>
                </a:solidFill>
              </a:rPr>
              <a:t>순차적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	-</a:t>
            </a:r>
            <a:r>
              <a:rPr lang="ko-KR" altLang="en-US" sz="1400" b="1" dirty="0">
                <a:solidFill>
                  <a:schemeClr val="bg1"/>
                </a:solidFill>
              </a:rPr>
              <a:t>유지</a:t>
            </a:r>
            <a:r>
              <a:rPr lang="en-US" altLang="ko-KR" sz="1400" b="1" dirty="0">
                <a:solidFill>
                  <a:schemeClr val="bg1"/>
                </a:solidFill>
              </a:rPr>
              <a:t>/</a:t>
            </a:r>
            <a:r>
              <a:rPr lang="ko-KR" altLang="en-US" sz="1400" b="1" dirty="0">
                <a:solidFill>
                  <a:schemeClr val="bg1"/>
                </a:solidFill>
              </a:rPr>
              <a:t>보수에 불리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	-</a:t>
            </a:r>
            <a:r>
              <a:rPr lang="ko-KR" altLang="en-US" sz="1400" b="1" dirty="0">
                <a:solidFill>
                  <a:schemeClr val="bg1"/>
                </a:solidFill>
              </a:rPr>
              <a:t>전체적 공정과 진행사항에 초점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1"/>
                </a:solidFill>
              </a:rPr>
              <a:t>에자일</a:t>
            </a:r>
            <a:r>
              <a:rPr lang="en-US" altLang="ko-KR" sz="1600" b="1" dirty="0">
                <a:solidFill>
                  <a:schemeClr val="bg1"/>
                </a:solidFill>
              </a:rPr>
              <a:t>(Agile)</a:t>
            </a:r>
            <a:r>
              <a:rPr lang="ko-KR" altLang="en-US" sz="1600" b="1" dirty="0">
                <a:solidFill>
                  <a:schemeClr val="bg1"/>
                </a:solidFill>
              </a:rPr>
              <a:t> 개발 방법론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	-</a:t>
            </a:r>
            <a:r>
              <a:rPr lang="ko-KR" altLang="en-US" sz="1400" b="1" dirty="0">
                <a:solidFill>
                  <a:schemeClr val="bg1"/>
                </a:solidFill>
              </a:rPr>
              <a:t>빠르고 민첩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	-</a:t>
            </a:r>
            <a:r>
              <a:rPr lang="ko-KR" altLang="en-US" sz="1400" b="1" dirty="0">
                <a:solidFill>
                  <a:schemeClr val="bg1"/>
                </a:solidFill>
              </a:rPr>
              <a:t>프로젝트 생명 주기동안의 반복적 개발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	  -&gt;</a:t>
            </a:r>
            <a:r>
              <a:rPr lang="ko-KR" altLang="en-US" sz="1400" b="1" dirty="0">
                <a:solidFill>
                  <a:schemeClr val="bg1"/>
                </a:solidFill>
              </a:rPr>
              <a:t>유지</a:t>
            </a:r>
            <a:r>
              <a:rPr lang="en-US" altLang="ko-KR" sz="1400" b="1" dirty="0">
                <a:solidFill>
                  <a:schemeClr val="bg1"/>
                </a:solidFill>
              </a:rPr>
              <a:t>/</a:t>
            </a:r>
            <a:r>
              <a:rPr lang="ko-KR" altLang="en-US" sz="1400" b="1" dirty="0">
                <a:solidFill>
                  <a:schemeClr val="bg1"/>
                </a:solidFill>
              </a:rPr>
              <a:t>보수에 유리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	-</a:t>
            </a:r>
            <a:r>
              <a:rPr lang="ko-KR" altLang="en-US" sz="1400" b="1" dirty="0">
                <a:solidFill>
                  <a:schemeClr val="bg1"/>
                </a:solidFill>
              </a:rPr>
              <a:t>실질적 코드와 결과물 위주의 방법론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F9E623-B45F-4761-946F-E5DAF3C350DD}"/>
              </a:ext>
            </a:extLst>
          </p:cNvPr>
          <p:cNvSpPr/>
          <p:nvPr/>
        </p:nvSpPr>
        <p:spPr>
          <a:xfrm>
            <a:off x="1391583" y="6131679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hlinkClick r:id="rId3"/>
              </a:rPr>
              <a:t>https://raafay-awan.blogspot.com/2019/10/waterfall-vs-agile-methodology.html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581D56-2E09-4181-BB37-FBD5B3E06D35}"/>
              </a:ext>
            </a:extLst>
          </p:cNvPr>
          <p:cNvSpPr txBox="1"/>
          <p:nvPr/>
        </p:nvSpPr>
        <p:spPr>
          <a:xfrm>
            <a:off x="547815" y="6132501"/>
            <a:ext cx="24604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</a:rPr>
              <a:t>이미지 출처 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</a:rPr>
              <a:t>: 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3757F2-DD91-4827-B671-DE58A997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1866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71075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3-(3) </a:t>
                      </a:r>
                      <a:r>
                        <a:rPr kumimoji="0" lang="en-US" altLang="ko-KR" sz="1800" b="1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Tuleap</a:t>
                      </a: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– Jenkins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연동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099AB6-7AF3-4829-AB45-279C183593D1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53C0F-4D87-41B1-9F1E-857592AA846B}"/>
              </a:ext>
            </a:extLst>
          </p:cNvPr>
          <p:cNvSpPr/>
          <p:nvPr/>
        </p:nvSpPr>
        <p:spPr>
          <a:xfrm>
            <a:off x="547816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07CF2B-DFDC-4C78-8F3E-93EBAC322763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C9A4F2-F698-4363-B6B7-95244875B141}"/>
              </a:ext>
            </a:extLst>
          </p:cNvPr>
          <p:cNvSpPr/>
          <p:nvPr/>
        </p:nvSpPr>
        <p:spPr>
          <a:xfrm>
            <a:off x="2224647" y="969998"/>
            <a:ext cx="618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Jenkins </a:t>
            </a:r>
            <a:r>
              <a:rPr lang="ko-KR" altLang="en-US" sz="2400" dirty="0">
                <a:solidFill>
                  <a:prstClr val="white">
                    <a:lumMod val="50000"/>
                  </a:prstClr>
                </a:solidFill>
              </a:rPr>
              <a:t>연동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03F7F0-53B5-4C99-8302-B756A7E2C01A}"/>
              </a:ext>
            </a:extLst>
          </p:cNvPr>
          <p:cNvSpPr/>
          <p:nvPr/>
        </p:nvSpPr>
        <p:spPr>
          <a:xfrm>
            <a:off x="889690" y="5607799"/>
            <a:ext cx="10148235" cy="280203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그림 </a:t>
            </a:r>
            <a:r>
              <a:rPr lang="en-US" altLang="ko-KR" sz="1100" b="1" dirty="0">
                <a:solidFill>
                  <a:prstClr val="white"/>
                </a:solidFill>
              </a:rPr>
              <a:t>3-30-1. </a:t>
            </a:r>
            <a:r>
              <a:rPr lang="en-US" altLang="ko-KR" sz="1100" b="1" dirty="0" err="1">
                <a:solidFill>
                  <a:prstClr val="white"/>
                </a:solidFill>
              </a:rPr>
              <a:t>Tuleap</a:t>
            </a:r>
            <a:r>
              <a:rPr lang="ko-KR" altLang="en-US" sz="1100" b="1" dirty="0">
                <a:solidFill>
                  <a:prstClr val="white"/>
                </a:solidFill>
              </a:rPr>
              <a:t> </a:t>
            </a:r>
            <a:r>
              <a:rPr lang="en-US" altLang="ko-KR" sz="1100" b="1" dirty="0">
                <a:solidFill>
                  <a:prstClr val="white"/>
                </a:solidFill>
              </a:rPr>
              <a:t>/</a:t>
            </a:r>
            <a:r>
              <a:rPr lang="ko-KR" altLang="en-US" sz="1100" b="1" dirty="0">
                <a:solidFill>
                  <a:prstClr val="white"/>
                </a:solidFill>
              </a:rPr>
              <a:t> </a:t>
            </a:r>
            <a:r>
              <a:rPr lang="en-US" altLang="ko-KR" sz="1100" b="1" dirty="0">
                <a:solidFill>
                  <a:prstClr val="white"/>
                </a:solidFill>
              </a:rPr>
              <a:t>Jenkins</a:t>
            </a:r>
            <a:r>
              <a:rPr lang="ko-KR" altLang="en-US" sz="1100" b="1" dirty="0">
                <a:solidFill>
                  <a:prstClr val="white"/>
                </a:solidFill>
              </a:rPr>
              <a:t>에 각각 </a:t>
            </a:r>
            <a:r>
              <a:rPr lang="en-US" altLang="ko-KR" sz="1100" b="1" dirty="0">
                <a:solidFill>
                  <a:prstClr val="white"/>
                </a:solidFill>
              </a:rPr>
              <a:t>SSH</a:t>
            </a:r>
            <a:r>
              <a:rPr lang="ko-KR" altLang="en-US" sz="1100" b="1" dirty="0">
                <a:solidFill>
                  <a:prstClr val="white"/>
                </a:solidFill>
              </a:rPr>
              <a:t>프로토콜 설정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C552ED-3F9D-4DE3-8B2D-757FC95429C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97" y="1731516"/>
            <a:ext cx="5723255" cy="286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85A46FF-6EDC-41CE-BB30-46364B24BB0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50" y="3084893"/>
            <a:ext cx="5575300" cy="24815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05DC83-CDC5-437A-99A8-FDFCE581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001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520660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3-(3) </a:t>
                      </a:r>
                      <a:r>
                        <a:rPr kumimoji="0" lang="en-US" altLang="ko-KR" sz="1800" b="1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Tuleap</a:t>
                      </a: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– Jenkins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연동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099AB6-7AF3-4829-AB45-279C183593D1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53C0F-4D87-41B1-9F1E-857592AA846B}"/>
              </a:ext>
            </a:extLst>
          </p:cNvPr>
          <p:cNvSpPr/>
          <p:nvPr/>
        </p:nvSpPr>
        <p:spPr>
          <a:xfrm>
            <a:off x="547816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07CF2B-DFDC-4C78-8F3E-93EBAC322763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C9A4F2-F698-4363-B6B7-95244875B141}"/>
              </a:ext>
            </a:extLst>
          </p:cNvPr>
          <p:cNvSpPr/>
          <p:nvPr/>
        </p:nvSpPr>
        <p:spPr>
          <a:xfrm>
            <a:off x="2224647" y="969998"/>
            <a:ext cx="618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Jenkins </a:t>
            </a:r>
            <a:r>
              <a:rPr lang="ko-KR" altLang="en-US" sz="2400" dirty="0">
                <a:solidFill>
                  <a:prstClr val="white">
                    <a:lumMod val="50000"/>
                  </a:prstClr>
                </a:solidFill>
              </a:rPr>
              <a:t>연동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03F7F0-53B5-4C99-8302-B756A7E2C01A}"/>
              </a:ext>
            </a:extLst>
          </p:cNvPr>
          <p:cNvSpPr/>
          <p:nvPr/>
        </p:nvSpPr>
        <p:spPr>
          <a:xfrm>
            <a:off x="889690" y="5607799"/>
            <a:ext cx="10148235" cy="280203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그림 </a:t>
            </a:r>
            <a:r>
              <a:rPr lang="en-US" altLang="ko-KR" sz="1100" b="1" dirty="0">
                <a:solidFill>
                  <a:prstClr val="white"/>
                </a:solidFill>
              </a:rPr>
              <a:t>3-30-2. </a:t>
            </a:r>
            <a:r>
              <a:rPr lang="en-US" altLang="ko-KR" sz="1100" b="1" dirty="0" err="1">
                <a:solidFill>
                  <a:prstClr val="white"/>
                </a:solidFill>
              </a:rPr>
              <a:t>Tuleap</a:t>
            </a:r>
            <a:r>
              <a:rPr lang="ko-KR" altLang="en-US" sz="1100" b="1" dirty="0">
                <a:solidFill>
                  <a:prstClr val="white"/>
                </a:solidFill>
              </a:rPr>
              <a:t> </a:t>
            </a:r>
            <a:r>
              <a:rPr lang="en-US" altLang="ko-KR" sz="1100" b="1" dirty="0">
                <a:solidFill>
                  <a:prstClr val="white"/>
                </a:solidFill>
              </a:rPr>
              <a:t>/</a:t>
            </a:r>
            <a:r>
              <a:rPr lang="ko-KR" altLang="en-US" sz="1100" b="1" dirty="0">
                <a:solidFill>
                  <a:prstClr val="white"/>
                </a:solidFill>
              </a:rPr>
              <a:t> </a:t>
            </a:r>
            <a:r>
              <a:rPr lang="en-US" altLang="ko-KR" sz="1100" b="1" dirty="0">
                <a:solidFill>
                  <a:prstClr val="white"/>
                </a:solidFill>
              </a:rPr>
              <a:t>Jenkins</a:t>
            </a:r>
            <a:r>
              <a:rPr lang="ko-KR" altLang="en-US" sz="1100" b="1" dirty="0">
                <a:solidFill>
                  <a:prstClr val="white"/>
                </a:solidFill>
              </a:rPr>
              <a:t>에 각각 </a:t>
            </a:r>
            <a:r>
              <a:rPr lang="en-US" altLang="ko-KR" sz="1100" b="1" dirty="0">
                <a:solidFill>
                  <a:prstClr val="white"/>
                </a:solidFill>
              </a:rPr>
              <a:t>SSH</a:t>
            </a:r>
            <a:r>
              <a:rPr lang="ko-KR" altLang="en-US" sz="1100" b="1" dirty="0">
                <a:solidFill>
                  <a:prstClr val="white"/>
                </a:solidFill>
              </a:rPr>
              <a:t>프로토콜 설정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7D4FBB6-FBEC-49F9-976D-DD171E6AEA9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90" y="1666763"/>
            <a:ext cx="5721350" cy="2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085E1E-0B64-4EF6-A69F-AE600921783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3" b="33587"/>
          <a:stretch/>
        </p:blipFill>
        <p:spPr bwMode="auto">
          <a:xfrm>
            <a:off x="5316575" y="3507383"/>
            <a:ext cx="5721350" cy="21145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001C91-68DA-412C-B36B-43F409EC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411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063750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3-(3) </a:t>
                      </a:r>
                      <a:r>
                        <a:rPr kumimoji="0" lang="en-US" altLang="ko-KR" sz="1800" b="1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Tuleap</a:t>
                      </a: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– Jenkins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연동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099AB6-7AF3-4829-AB45-279C183593D1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53C0F-4D87-41B1-9F1E-857592AA846B}"/>
              </a:ext>
            </a:extLst>
          </p:cNvPr>
          <p:cNvSpPr/>
          <p:nvPr/>
        </p:nvSpPr>
        <p:spPr>
          <a:xfrm>
            <a:off x="547816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07CF2B-DFDC-4C78-8F3E-93EBAC322763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C9A4F2-F698-4363-B6B7-95244875B141}"/>
              </a:ext>
            </a:extLst>
          </p:cNvPr>
          <p:cNvSpPr/>
          <p:nvPr/>
        </p:nvSpPr>
        <p:spPr>
          <a:xfrm>
            <a:off x="2224647" y="969998"/>
            <a:ext cx="618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Jenkins </a:t>
            </a:r>
            <a:r>
              <a:rPr lang="ko-KR" altLang="en-US" sz="2400" dirty="0">
                <a:solidFill>
                  <a:prstClr val="white">
                    <a:lumMod val="50000"/>
                  </a:prstClr>
                </a:solidFill>
              </a:rPr>
              <a:t>연동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03F7F0-53B5-4C99-8302-B756A7E2C01A}"/>
              </a:ext>
            </a:extLst>
          </p:cNvPr>
          <p:cNvSpPr/>
          <p:nvPr/>
        </p:nvSpPr>
        <p:spPr>
          <a:xfrm>
            <a:off x="2823610" y="5357841"/>
            <a:ext cx="6544779" cy="280203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b="1" dirty="0">
                <a:solidFill>
                  <a:prstClr val="white"/>
                </a:solidFill>
              </a:rPr>
              <a:t>그림 </a:t>
            </a:r>
            <a:r>
              <a:rPr lang="en-US" altLang="ko-KR" sz="1100" b="1" dirty="0">
                <a:solidFill>
                  <a:prstClr val="white"/>
                </a:solidFill>
              </a:rPr>
              <a:t>3-31. Network</a:t>
            </a:r>
            <a:r>
              <a:rPr lang="ko-KR" altLang="en-US" sz="1100" b="1" dirty="0">
                <a:solidFill>
                  <a:prstClr val="white"/>
                </a:solidFill>
              </a:rPr>
              <a:t> 오류로 인한 연동 실패 화면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5CB12BC-9469-4639-8033-53B3DB6E6B4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22"/>
          <a:stretch/>
        </p:blipFill>
        <p:spPr bwMode="auto">
          <a:xfrm>
            <a:off x="2823610" y="1848224"/>
            <a:ext cx="6544779" cy="35096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AEA503-D51A-4B34-B1DE-D4AE6CC9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8076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809611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3-(3) </a:t>
                      </a:r>
                      <a:r>
                        <a:rPr kumimoji="0" lang="en-US" altLang="ko-KR" sz="1800" b="1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Tuleap</a:t>
                      </a: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– Jenkins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연동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1099AB6-7AF3-4829-AB45-279C183593D1}"/>
              </a:ext>
            </a:extLst>
          </p:cNvPr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53C0F-4D87-41B1-9F1E-857592AA846B}"/>
              </a:ext>
            </a:extLst>
          </p:cNvPr>
          <p:cNvSpPr/>
          <p:nvPr/>
        </p:nvSpPr>
        <p:spPr>
          <a:xfrm>
            <a:off x="547816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07CF2B-DFDC-4C78-8F3E-93EBAC322763}"/>
              </a:ext>
            </a:extLst>
          </p:cNvPr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C9A4F2-F698-4363-B6B7-95244875B141}"/>
              </a:ext>
            </a:extLst>
          </p:cNvPr>
          <p:cNvSpPr/>
          <p:nvPr/>
        </p:nvSpPr>
        <p:spPr>
          <a:xfrm>
            <a:off x="2224647" y="969998"/>
            <a:ext cx="618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Jenkins </a:t>
            </a:r>
            <a:r>
              <a:rPr lang="ko-KR" altLang="en-US" sz="2400" dirty="0">
                <a:solidFill>
                  <a:prstClr val="white">
                    <a:lumMod val="50000"/>
                  </a:prstClr>
                </a:solidFill>
              </a:rPr>
              <a:t>연동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7127E6-E58E-47D3-B300-20D1F95058F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54"/>
          <a:stretch/>
        </p:blipFill>
        <p:spPr bwMode="auto">
          <a:xfrm>
            <a:off x="2764749" y="1631118"/>
            <a:ext cx="6662502" cy="39811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CCCF87-2E50-4108-97AB-B537B8CE5A6B}"/>
              </a:ext>
            </a:extLst>
          </p:cNvPr>
          <p:cNvSpPr/>
          <p:nvPr/>
        </p:nvSpPr>
        <p:spPr>
          <a:xfrm>
            <a:off x="2764749" y="5629202"/>
            <a:ext cx="6662502" cy="267451"/>
          </a:xfrm>
          <a:prstGeom prst="rect">
            <a:avLst/>
          </a:prstGeom>
          <a:solidFill>
            <a:srgbClr val="35A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prstClr val="white"/>
                </a:solidFill>
              </a:rPr>
              <a:t>그림 </a:t>
            </a:r>
            <a:r>
              <a:rPr lang="en-US" altLang="ko-KR" sz="1050" b="1" dirty="0">
                <a:solidFill>
                  <a:prstClr val="white"/>
                </a:solidFill>
              </a:rPr>
              <a:t>3-32. </a:t>
            </a:r>
            <a:r>
              <a:rPr lang="en-US" altLang="ko-KR" sz="1050" b="1" dirty="0" err="1">
                <a:solidFill>
                  <a:prstClr val="white"/>
                </a:solidFill>
              </a:rPr>
              <a:t>WebHook</a:t>
            </a:r>
            <a:r>
              <a:rPr lang="ko-KR" altLang="en-US" sz="1050" b="1" dirty="0">
                <a:solidFill>
                  <a:prstClr val="white"/>
                </a:solidFill>
              </a:rPr>
              <a:t>을 이용하여 </a:t>
            </a:r>
            <a:r>
              <a:rPr lang="en-US" altLang="ko-KR" sz="1050" b="1" dirty="0">
                <a:solidFill>
                  <a:prstClr val="white"/>
                </a:solidFill>
              </a:rPr>
              <a:t>Jenkins</a:t>
            </a:r>
            <a:r>
              <a:rPr lang="ko-KR" altLang="en-US" sz="1050" b="1" dirty="0">
                <a:solidFill>
                  <a:prstClr val="white"/>
                </a:solidFill>
              </a:rPr>
              <a:t>와 연동 성공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85E8EF-A7FC-48B7-995D-2939D9B36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338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498212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5- 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참고 문헌</a:t>
                      </a: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/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사이트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560A6BD-8C4C-4807-A7DB-62CF9C020630}"/>
              </a:ext>
            </a:extLst>
          </p:cNvPr>
          <p:cNvCxnSpPr>
            <a:cxnSpLocks/>
          </p:cNvCxnSpPr>
          <p:nvPr/>
        </p:nvCxnSpPr>
        <p:spPr>
          <a:xfrm>
            <a:off x="547816" y="1422480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CEA16D-6967-4D24-84E7-9DBD0D5EAEF4}"/>
              </a:ext>
            </a:extLst>
          </p:cNvPr>
          <p:cNvSpPr/>
          <p:nvPr/>
        </p:nvSpPr>
        <p:spPr>
          <a:xfrm>
            <a:off x="2154880" y="1195285"/>
            <a:ext cx="618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prstClr val="white">
                    <a:lumMod val="50000"/>
                  </a:prstClr>
                </a:solidFill>
              </a:rPr>
              <a:t>참고 사이트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0DB173-7A1E-48B6-A8B1-2154BA00BF8E}"/>
              </a:ext>
            </a:extLst>
          </p:cNvPr>
          <p:cNvSpPr/>
          <p:nvPr/>
        </p:nvSpPr>
        <p:spPr>
          <a:xfrm>
            <a:off x="547816" y="1899239"/>
            <a:ext cx="2635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https://docs.tuleap.org/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975BA4-EABF-4D70-81BD-94250CDFC74B}"/>
              </a:ext>
            </a:extLst>
          </p:cNvPr>
          <p:cNvSpPr/>
          <p:nvPr/>
        </p:nvSpPr>
        <p:spPr>
          <a:xfrm>
            <a:off x="547816" y="2560663"/>
            <a:ext cx="2647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https://www.tuleap.org/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04559D-05CC-4B34-B1DF-6F30B0FF71E9}"/>
              </a:ext>
            </a:extLst>
          </p:cNvPr>
          <p:cNvSpPr/>
          <p:nvPr/>
        </p:nvSpPr>
        <p:spPr>
          <a:xfrm>
            <a:off x="547816" y="3222087"/>
            <a:ext cx="5607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https://en.wikipedia.org/wiki/Kanban_(development)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CA7AF4-157D-46F1-B52D-755B3DE4FA76}"/>
              </a:ext>
            </a:extLst>
          </p:cNvPr>
          <p:cNvSpPr/>
          <p:nvPr/>
        </p:nvSpPr>
        <p:spPr>
          <a:xfrm>
            <a:off x="547816" y="3833708"/>
            <a:ext cx="6343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5"/>
              </a:rPr>
              <a:t>https://en.wikipedia.org/wiki/Tuleap_(project_management)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8344A-7508-4AEF-9ED3-0229D87C79D9}"/>
              </a:ext>
            </a:extLst>
          </p:cNvPr>
          <p:cNvSpPr/>
          <p:nvPr/>
        </p:nvSpPr>
        <p:spPr>
          <a:xfrm>
            <a:off x="547816" y="4495132"/>
            <a:ext cx="3302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6"/>
              </a:rPr>
              <a:t>https://ict-nroo.tistory.com/31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559EE7-A6E3-43F3-A704-8C511E16EEC2}"/>
              </a:ext>
            </a:extLst>
          </p:cNvPr>
          <p:cNvSpPr/>
          <p:nvPr/>
        </p:nvSpPr>
        <p:spPr>
          <a:xfrm>
            <a:off x="547816" y="5108562"/>
            <a:ext cx="5926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7"/>
              </a:rPr>
              <a:t>https://medium.com/dtevangelist/scrum-dfc6523a3604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1381B3-4C5A-4E47-814C-2A9C499BDBCE}"/>
              </a:ext>
            </a:extLst>
          </p:cNvPr>
          <p:cNvSpPr/>
          <p:nvPr/>
        </p:nvSpPr>
        <p:spPr>
          <a:xfrm>
            <a:off x="547816" y="5717676"/>
            <a:ext cx="3943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8"/>
              </a:rPr>
              <a:t>http://blog.rightbrain.co.kr/?p=5810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8CCC5F-7ACE-44E1-BC42-D04D1BA23EBB}"/>
              </a:ext>
            </a:extLst>
          </p:cNvPr>
          <p:cNvSpPr/>
          <p:nvPr/>
        </p:nvSpPr>
        <p:spPr>
          <a:xfrm>
            <a:off x="6155441" y="25560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ppt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템플릿 출처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</a:t>
            </a:r>
            <a:r>
              <a:rPr lang="en-US" altLang="ko-KR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http://pptbizcam.co.kr/?p=6430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DA1C69-8D62-4A12-8328-9C96E0E7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298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162881-3698-4B09-A058-F5B97E70D18E}"/>
              </a:ext>
            </a:extLst>
          </p:cNvPr>
          <p:cNvSpPr/>
          <p:nvPr/>
        </p:nvSpPr>
        <p:spPr>
          <a:xfrm>
            <a:off x="547816" y="153670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05600" y="1792159"/>
            <a:ext cx="3361600" cy="215754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331139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1-(2) </a:t>
                      </a:r>
                      <a:r>
                        <a:rPr kumimoji="0" lang="en-US" altLang="ko-KR" sz="1800" b="1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Tuleap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사용을 위한 기초 지식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191670"/>
              </p:ext>
            </p:extLst>
          </p:nvPr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" name="직사각형 43"/>
          <p:cNvSpPr/>
          <p:nvPr/>
        </p:nvSpPr>
        <p:spPr>
          <a:xfrm>
            <a:off x="905600" y="5409303"/>
            <a:ext cx="5427616" cy="370840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prstClr val="white"/>
                </a:solidFill>
              </a:rPr>
              <a:t>그림 </a:t>
            </a:r>
            <a:r>
              <a:rPr lang="en-US" altLang="ko-KR" sz="1000" b="1" dirty="0">
                <a:solidFill>
                  <a:prstClr val="white"/>
                </a:solidFill>
              </a:rPr>
              <a:t>1-3,4.Scrum</a:t>
            </a:r>
            <a:r>
              <a:rPr lang="ko-KR" altLang="en-US" sz="1000" b="1" dirty="0">
                <a:solidFill>
                  <a:prstClr val="white"/>
                </a:solidFill>
              </a:rPr>
              <a:t> 방법론의 역할 구성과 절차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cxnSp>
        <p:nvCxnSpPr>
          <p:cNvPr id="52" name="직선 화살표 연결선 51"/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262747" y="994086"/>
            <a:ext cx="4029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Waterfall?</a:t>
            </a:r>
            <a:r>
              <a:rPr lang="ko-KR" altLang="en-US" sz="2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Agile? Scrum?</a:t>
            </a:r>
            <a:endParaRPr lang="ko-KR" altLang="en-US" sz="36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00AD34-4AE9-4487-8A8F-14C7B83C8412}"/>
              </a:ext>
            </a:extLst>
          </p:cNvPr>
          <p:cNvSpPr/>
          <p:nvPr/>
        </p:nvSpPr>
        <p:spPr>
          <a:xfrm>
            <a:off x="6469065" y="2300158"/>
            <a:ext cx="4398093" cy="2460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스크럼</a:t>
            </a:r>
            <a:r>
              <a:rPr lang="en-US" altLang="ko-KR" b="1" dirty="0">
                <a:solidFill>
                  <a:schemeClr val="bg1"/>
                </a:solidFill>
              </a:rPr>
              <a:t>(Scrum)</a:t>
            </a:r>
            <a:r>
              <a:rPr lang="ko-KR" altLang="en-US" b="1" dirty="0">
                <a:solidFill>
                  <a:schemeClr val="bg1"/>
                </a:solidFill>
              </a:rPr>
              <a:t> 개발 방법론</a:t>
            </a:r>
            <a:endParaRPr lang="en-US" altLang="ko-K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	-</a:t>
            </a:r>
            <a:r>
              <a:rPr lang="ko-KR" altLang="en-US" sz="1600" b="1" dirty="0">
                <a:solidFill>
                  <a:schemeClr val="bg1"/>
                </a:solidFill>
              </a:rPr>
              <a:t>매일 </a:t>
            </a:r>
            <a:r>
              <a:rPr lang="en-US" altLang="ko-KR" sz="1600" b="1" dirty="0">
                <a:solidFill>
                  <a:schemeClr val="bg1"/>
                </a:solidFill>
              </a:rPr>
              <a:t>15</a:t>
            </a:r>
            <a:r>
              <a:rPr lang="ko-KR" altLang="en-US" sz="1600" b="1" dirty="0">
                <a:solidFill>
                  <a:schemeClr val="bg1"/>
                </a:solidFill>
              </a:rPr>
              <a:t>분의 회의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	-</a:t>
            </a:r>
            <a:r>
              <a:rPr lang="ko-KR" altLang="en-US" sz="1600" b="1" dirty="0">
                <a:solidFill>
                  <a:schemeClr val="bg1"/>
                </a:solidFill>
              </a:rPr>
              <a:t>스프린트</a:t>
            </a:r>
            <a:r>
              <a:rPr lang="en-US" altLang="ko-KR" sz="1600" b="1" dirty="0">
                <a:solidFill>
                  <a:schemeClr val="bg1"/>
                </a:solidFill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</a:rPr>
              <a:t>업무 시간 제한</a:t>
            </a:r>
            <a:r>
              <a:rPr lang="en-US" altLang="ko-KR" sz="1600" b="1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	-</a:t>
            </a:r>
            <a:r>
              <a:rPr lang="ko-KR" altLang="en-US" sz="1600" b="1" dirty="0">
                <a:solidFill>
                  <a:schemeClr val="bg1"/>
                </a:solidFill>
              </a:rPr>
              <a:t>개발 진행 모니터링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	-</a:t>
            </a:r>
            <a:r>
              <a:rPr lang="ko-KR" altLang="en-US" sz="1600" b="1" dirty="0">
                <a:solidFill>
                  <a:schemeClr val="bg1"/>
                </a:solidFill>
              </a:rPr>
              <a:t>작은 주기 안의 효율적 개발</a:t>
            </a:r>
            <a:r>
              <a:rPr lang="en-US" altLang="ko-KR" sz="1600" b="1" dirty="0">
                <a:solidFill>
                  <a:schemeClr val="bg1"/>
                </a:solidFill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</a:rPr>
              <a:t>검토</a:t>
            </a:r>
            <a:endParaRPr lang="en-US" altLang="ko-KR" sz="105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5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F051AA3-5897-4001-AEB9-EC0D70266AA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613" y="3546230"/>
            <a:ext cx="3361601" cy="186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6CE8D1-5BD9-4700-9909-DE71714FDA11}"/>
              </a:ext>
            </a:extLst>
          </p:cNvPr>
          <p:cNvSpPr txBox="1"/>
          <p:nvPr/>
        </p:nvSpPr>
        <p:spPr>
          <a:xfrm>
            <a:off x="547814" y="6132501"/>
            <a:ext cx="1097580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</a:rPr>
              <a:t>이미지 출처 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050" dirty="0">
                <a:hlinkClick r:id="rId4"/>
              </a:rPr>
              <a:t>http://www.miatlee.com/single-post/2015/07/29/Everything-you-need-to-know-about-the-Daily-Scrum</a:t>
            </a:r>
            <a:r>
              <a:rPr lang="en-US" altLang="ko-KR" sz="1050" dirty="0"/>
              <a:t> </a:t>
            </a:r>
          </a:p>
          <a:p>
            <a:r>
              <a:rPr lang="en-US" altLang="ko-KR" sz="1050" dirty="0"/>
              <a:t>	 </a:t>
            </a:r>
            <a:r>
              <a:rPr lang="en-US" altLang="ko-KR" sz="1050" dirty="0">
                <a:hlinkClick r:id="rId5"/>
              </a:rPr>
              <a:t>https://luminousmen.com/post/11-steps-of-scrum</a:t>
            </a:r>
            <a:endParaRPr lang="ko-KR" altLang="en-US" sz="1050" dirty="0"/>
          </a:p>
          <a:p>
            <a:endParaRPr lang="ko-KR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984C3B-3E84-40BD-9806-F1B62E8D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259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162881-3698-4B09-A058-F5B97E70D18E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677858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1-(2) </a:t>
                      </a:r>
                      <a:r>
                        <a:rPr kumimoji="0" lang="en-US" altLang="ko-KR" sz="1800" b="1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Tuleap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사용을 위한 기초 지식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692793"/>
              </p:ext>
            </p:extLst>
          </p:nvPr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" name="직사각형 43"/>
          <p:cNvSpPr/>
          <p:nvPr/>
        </p:nvSpPr>
        <p:spPr>
          <a:xfrm>
            <a:off x="579799" y="5523603"/>
            <a:ext cx="8239844" cy="370840"/>
          </a:xfrm>
          <a:prstGeom prst="rect">
            <a:avLst/>
          </a:prstGeom>
          <a:solidFill>
            <a:srgbClr val="341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prstClr val="white"/>
                </a:solidFill>
              </a:rPr>
              <a:t>그림 </a:t>
            </a:r>
            <a:r>
              <a:rPr lang="en-US" altLang="ko-KR" sz="1000" b="1" dirty="0">
                <a:solidFill>
                  <a:prstClr val="white"/>
                </a:solidFill>
              </a:rPr>
              <a:t>1-5,6.Kanban </a:t>
            </a:r>
            <a:r>
              <a:rPr lang="ko-KR" altLang="en-US" sz="1000" b="1" dirty="0">
                <a:solidFill>
                  <a:prstClr val="white"/>
                </a:solidFill>
              </a:rPr>
              <a:t>팀별</a:t>
            </a:r>
            <a:r>
              <a:rPr lang="en-US" altLang="ko-KR" sz="1000" b="1" dirty="0">
                <a:solidFill>
                  <a:prstClr val="white"/>
                </a:solidFill>
              </a:rPr>
              <a:t> </a:t>
            </a:r>
            <a:r>
              <a:rPr lang="ko-KR" altLang="en-US" sz="1000" b="1" dirty="0">
                <a:solidFill>
                  <a:prstClr val="white"/>
                </a:solidFill>
              </a:rPr>
              <a:t>프로세스와 구체적인</a:t>
            </a:r>
            <a:r>
              <a:rPr lang="en-US" altLang="ko-KR" sz="1000" b="1" dirty="0">
                <a:solidFill>
                  <a:prstClr val="white"/>
                </a:solidFill>
              </a:rPr>
              <a:t> Kanban board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cxnSp>
        <p:nvCxnSpPr>
          <p:cNvPr id="52" name="직선 화살표 연결선 51"/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262747" y="994086"/>
            <a:ext cx="4029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Waterfall?</a:t>
            </a:r>
            <a:r>
              <a:rPr lang="ko-KR" altLang="en-US" sz="24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</a:rPr>
              <a:t>Agile? Scrum?</a:t>
            </a:r>
            <a:endParaRPr lang="ko-KR" altLang="en-US" sz="36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00AD34-4AE9-4487-8A8F-14C7B83C8412}"/>
              </a:ext>
            </a:extLst>
          </p:cNvPr>
          <p:cNvSpPr/>
          <p:nvPr/>
        </p:nvSpPr>
        <p:spPr>
          <a:xfrm>
            <a:off x="4951416" y="1747756"/>
            <a:ext cx="3868228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1"/>
                </a:solidFill>
              </a:rPr>
              <a:t>칸반</a:t>
            </a:r>
            <a:r>
              <a:rPr lang="en-US" altLang="ko-KR" sz="1600" b="1" dirty="0">
                <a:solidFill>
                  <a:schemeClr val="bg1"/>
                </a:solidFill>
              </a:rPr>
              <a:t>(Kanban)</a:t>
            </a:r>
            <a:r>
              <a:rPr lang="ko-KR" altLang="en-US" sz="1600" b="1" dirty="0">
                <a:solidFill>
                  <a:schemeClr val="bg1"/>
                </a:solidFill>
              </a:rPr>
              <a:t> 개발 방법론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	-</a:t>
            </a:r>
            <a:r>
              <a:rPr lang="ko-KR" altLang="en-US" sz="1400" b="1" dirty="0">
                <a:solidFill>
                  <a:schemeClr val="bg1"/>
                </a:solidFill>
              </a:rPr>
              <a:t>게시판 의미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	-scrum</a:t>
            </a:r>
            <a:r>
              <a:rPr lang="ko-KR" altLang="en-US" sz="1400" b="1" dirty="0">
                <a:solidFill>
                  <a:schemeClr val="bg1"/>
                </a:solidFill>
              </a:rPr>
              <a:t>의 회의 절차 삭제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	-</a:t>
            </a:r>
            <a:r>
              <a:rPr lang="ko-KR" altLang="en-US" sz="1400" b="1" dirty="0">
                <a:solidFill>
                  <a:schemeClr val="bg1"/>
                </a:solidFill>
              </a:rPr>
              <a:t>유연함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FCE8798-55AE-40B1-8000-2F40BBA1E1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99" y="1665206"/>
            <a:ext cx="4249277" cy="2376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5041321-D201-4AE7-A8E2-3495D95334D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550" y="3383702"/>
            <a:ext cx="4398093" cy="2139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25AD64-BDB3-4295-9F94-E3E61820AA8D}"/>
              </a:ext>
            </a:extLst>
          </p:cNvPr>
          <p:cNvSpPr/>
          <p:nvPr/>
        </p:nvSpPr>
        <p:spPr>
          <a:xfrm>
            <a:off x="8172450" y="2092288"/>
            <a:ext cx="3257550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제한된 작업과 집중을 통한 품질보증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시간 제한 </a:t>
            </a:r>
            <a:r>
              <a:rPr lang="en-US" altLang="ko-KR" sz="1400" b="1" dirty="0">
                <a:solidFill>
                  <a:schemeClr val="bg1"/>
                </a:solidFill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</a:rPr>
              <a:t>일정 관리에 효율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4E8D1-9DBA-4070-A160-A13875A2D628}"/>
              </a:ext>
            </a:extLst>
          </p:cNvPr>
          <p:cNvSpPr txBox="1"/>
          <p:nvPr/>
        </p:nvSpPr>
        <p:spPr>
          <a:xfrm>
            <a:off x="547814" y="6132501"/>
            <a:ext cx="1097580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</a:rPr>
              <a:t>이미지 출처 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050" dirty="0">
                <a:hlinkClick r:id="rId4"/>
              </a:rPr>
              <a:t>https://m.blog.naver.com/PostView.nhn?blogId=wjn21&amp;logNo=220998701194&amp;proxyReferer=https:%2F%2Fwww.google.com%2F</a:t>
            </a:r>
            <a:r>
              <a:rPr lang="en-US" altLang="ko-KR" sz="1050" dirty="0"/>
              <a:t> 	</a:t>
            </a:r>
            <a:r>
              <a:rPr lang="en-US" altLang="ko-KR" sz="1050" dirty="0">
                <a:hlinkClick r:id="rId5"/>
              </a:rPr>
              <a:t>https://tcagley.wordpress.com/category/kanban/page/5/</a:t>
            </a:r>
            <a:endParaRPr lang="ko-KR" altLang="en-US" sz="1050" dirty="0"/>
          </a:p>
          <a:p>
            <a:endParaRPr lang="ko-KR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C9133F-3EE5-4431-8AF1-E1DCEA35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7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162881-3698-4B09-A058-F5B97E70D18E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267695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1-(3) </a:t>
                      </a:r>
                      <a:r>
                        <a:rPr kumimoji="0" lang="en-US" altLang="ko-KR" sz="1800" b="1" i="1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Tuleap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특징과 강점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203119"/>
              </p:ext>
            </p:extLst>
          </p:nvPr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2" name="직선 화살표 연결선 51"/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224647" y="969998"/>
            <a:ext cx="402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prstClr val="white">
                    <a:lumMod val="50000"/>
                  </a:prstClr>
                </a:solidFill>
              </a:rPr>
              <a:t>Tuleap</a:t>
            </a:r>
            <a:r>
              <a:rPr lang="en-US" altLang="ko-KR" sz="2800" dirty="0">
                <a:solidFill>
                  <a:prstClr val="white">
                    <a:lumMod val="50000"/>
                  </a:prstClr>
                </a:solidFill>
              </a:rPr>
              <a:t> vs </a:t>
            </a:r>
            <a:r>
              <a:rPr lang="en-US" altLang="ko-KR" sz="2800" dirty="0" err="1">
                <a:solidFill>
                  <a:prstClr val="white">
                    <a:lumMod val="50000"/>
                  </a:prstClr>
                </a:solidFill>
              </a:rPr>
              <a:t>Github</a:t>
            </a:r>
            <a:endParaRPr lang="ko-KR" altLang="en-US" sz="28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C995B4-5BA8-4DF7-AE3B-C45867843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47" y="1754971"/>
            <a:ext cx="3459337" cy="285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1B3559B-E66B-4E7C-A210-C2556F9168F3}"/>
              </a:ext>
            </a:extLst>
          </p:cNvPr>
          <p:cNvSpPr/>
          <p:nvPr/>
        </p:nvSpPr>
        <p:spPr>
          <a:xfrm>
            <a:off x="821247" y="4583915"/>
            <a:ext cx="3459337" cy="267451"/>
          </a:xfrm>
          <a:prstGeom prst="rect">
            <a:avLst/>
          </a:prstGeom>
          <a:solidFill>
            <a:srgbClr val="35A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prstClr val="white"/>
                </a:solidFill>
              </a:rPr>
              <a:t>그림</a:t>
            </a:r>
            <a:r>
              <a:rPr lang="en-US" altLang="ko-KR" sz="1050" b="1" dirty="0">
                <a:solidFill>
                  <a:prstClr val="white"/>
                </a:solidFill>
              </a:rPr>
              <a:t> 1-7.Kanban</a:t>
            </a:r>
            <a:r>
              <a:rPr lang="ko-KR" altLang="en-US" sz="1050" b="1" dirty="0">
                <a:solidFill>
                  <a:prstClr val="white"/>
                </a:solidFill>
              </a:rPr>
              <a:t> </a:t>
            </a:r>
            <a:r>
              <a:rPr lang="en-US" altLang="ko-KR" sz="1050" b="1" dirty="0">
                <a:solidFill>
                  <a:prstClr val="white"/>
                </a:solidFill>
              </a:rPr>
              <a:t>Board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5B1097B-4E70-4FBF-A99D-289F874B7340}"/>
              </a:ext>
            </a:extLst>
          </p:cNvPr>
          <p:cNvGrpSpPr/>
          <p:nvPr/>
        </p:nvGrpSpPr>
        <p:grpSpPr>
          <a:xfrm>
            <a:off x="4824805" y="1834718"/>
            <a:ext cx="6446557" cy="3918815"/>
            <a:chOff x="4751918" y="1754971"/>
            <a:chExt cx="6446557" cy="391881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3D92351-120C-44FC-AAE9-AD2191977605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54" b="-1"/>
            <a:stretch/>
          </p:blipFill>
          <p:spPr bwMode="auto">
            <a:xfrm>
              <a:off x="4751919" y="1754971"/>
              <a:ext cx="6446556" cy="355247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5A2476C-99B6-4B64-A38C-D4FA46DCDF4B}"/>
                </a:ext>
              </a:extLst>
            </p:cNvPr>
            <p:cNvSpPr/>
            <p:nvPr/>
          </p:nvSpPr>
          <p:spPr>
            <a:xfrm>
              <a:off x="4751918" y="5302946"/>
              <a:ext cx="6446555" cy="370840"/>
            </a:xfrm>
            <a:prstGeom prst="rect">
              <a:avLst/>
            </a:prstGeom>
            <a:solidFill>
              <a:srgbClr val="3418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000" b="1" dirty="0">
                  <a:solidFill>
                    <a:prstClr val="white"/>
                  </a:solidFill>
                </a:rPr>
                <a:t>그림 </a:t>
              </a:r>
              <a:r>
                <a:rPr lang="en-US" altLang="ko-KR" sz="1000" b="1" dirty="0">
                  <a:solidFill>
                    <a:prstClr val="white"/>
                  </a:solidFill>
                </a:rPr>
                <a:t>1-8 </a:t>
              </a:r>
              <a:r>
                <a:rPr lang="ko-KR" altLang="en-US" sz="1000" b="1" dirty="0">
                  <a:solidFill>
                    <a:prstClr val="white"/>
                  </a:solidFill>
                </a:rPr>
                <a:t>깃 저장</a:t>
              </a:r>
              <a:r>
                <a:rPr lang="en-US" altLang="ko-KR" sz="1000" b="1" dirty="0">
                  <a:solidFill>
                    <a:prstClr val="white"/>
                  </a:solidFill>
                </a:rPr>
                <a:t>/</a:t>
              </a:r>
              <a:r>
                <a:rPr lang="ko-KR" altLang="en-US" sz="1000" b="1" dirty="0" err="1">
                  <a:solidFill>
                    <a:prstClr val="white"/>
                  </a:solidFill>
                </a:rPr>
                <a:t>젠킨스의</a:t>
              </a:r>
              <a:r>
                <a:rPr lang="ko-KR" altLang="en-US" sz="1000" b="1" dirty="0">
                  <a:solidFill>
                    <a:prstClr val="white"/>
                  </a:solidFill>
                </a:rPr>
                <a:t> 충돌관리 기능이 있는 튤립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9460E36-EFB6-4F24-B1EE-A0DC558818B6}"/>
              </a:ext>
            </a:extLst>
          </p:cNvPr>
          <p:cNvSpPr txBox="1"/>
          <p:nvPr/>
        </p:nvSpPr>
        <p:spPr>
          <a:xfrm>
            <a:off x="547814" y="6132501"/>
            <a:ext cx="109758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</a:rPr>
              <a:t>이미지 출처 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050" dirty="0">
                <a:hlinkClick r:id="rId4"/>
              </a:rPr>
              <a:t>https://ko.m.wikipedia.org/wiki/%ED%8C%8C%EC%9D%BC:Kanban_board_example.jpg</a:t>
            </a:r>
            <a:r>
              <a:rPr lang="en-US" altLang="ko-KR" sz="1050" dirty="0"/>
              <a:t> 	</a:t>
            </a:r>
            <a:r>
              <a:rPr lang="en-US" altLang="ko-KR" sz="1050" dirty="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https://docs.tuleap.org/</a:t>
            </a:r>
            <a:endParaRPr lang="ko-KR" altLang="en-US" sz="1400" dirty="0">
              <a:solidFill>
                <a:schemeClr val="accent5"/>
              </a:solidFill>
            </a:endParaRPr>
          </a:p>
          <a:p>
            <a:r>
              <a:rPr lang="en-US" altLang="ko-KR" sz="1050" dirty="0"/>
              <a:t>	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FA18DCB-D096-42BC-8CE4-D3A8C2458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377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162881-3698-4B09-A058-F5B97E70D18E}"/>
              </a:ext>
            </a:extLst>
          </p:cNvPr>
          <p:cNvSpPr/>
          <p:nvPr/>
        </p:nvSpPr>
        <p:spPr>
          <a:xfrm>
            <a:off x="547815" y="1517653"/>
            <a:ext cx="10975801" cy="455294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618382"/>
              </p:ext>
            </p:extLst>
          </p:nvPr>
        </p:nvGraphicFramePr>
        <p:xfrm>
          <a:off x="547816" y="258347"/>
          <a:ext cx="11096368" cy="44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1-(4) Tuleap</a:t>
                      </a:r>
                      <a:r>
                        <a:rPr kumimoji="0" lang="ko-KR" altLang="en-US" sz="1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 구조</a:t>
                      </a: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0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47816" y="6487160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700" kern="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OSS Assingment#3 / Team4</a:t>
                      </a:r>
                      <a:endParaRPr lang="ko-KR" altLang="en-US" sz="4800" kern="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2" name="직선 화살표 연결선 51"/>
          <p:cNvCxnSpPr>
            <a:cxnSpLocks/>
          </p:cNvCxnSpPr>
          <p:nvPr/>
        </p:nvCxnSpPr>
        <p:spPr>
          <a:xfrm>
            <a:off x="617583" y="1250201"/>
            <a:ext cx="1548000" cy="0"/>
          </a:xfrm>
          <a:prstGeom prst="straightConnector1">
            <a:avLst/>
          </a:prstGeom>
          <a:ln w="19050">
            <a:solidFill>
              <a:srgbClr val="35AAE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224647" y="969998"/>
            <a:ext cx="402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prstClr val="white">
                    <a:lumMod val="50000"/>
                  </a:prstClr>
                </a:solidFill>
              </a:rPr>
              <a:t>Structure</a:t>
            </a:r>
            <a:endParaRPr lang="ko-KR" altLang="en-US" sz="28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B3559B-E66B-4E7C-A210-C2556F9168F3}"/>
              </a:ext>
            </a:extLst>
          </p:cNvPr>
          <p:cNvSpPr/>
          <p:nvPr/>
        </p:nvSpPr>
        <p:spPr>
          <a:xfrm>
            <a:off x="3169959" y="5656769"/>
            <a:ext cx="5596670" cy="271254"/>
          </a:xfrm>
          <a:prstGeom prst="rect">
            <a:avLst/>
          </a:prstGeom>
          <a:solidFill>
            <a:srgbClr val="35A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prstClr val="white"/>
                </a:solidFill>
              </a:rPr>
              <a:t>그림</a:t>
            </a:r>
            <a:r>
              <a:rPr lang="en-US" altLang="ko-KR" sz="1050" b="1" dirty="0">
                <a:solidFill>
                  <a:prstClr val="white"/>
                </a:solidFill>
              </a:rPr>
              <a:t> 1-9.Kanban</a:t>
            </a:r>
            <a:r>
              <a:rPr lang="ko-KR" altLang="en-US" sz="1050" b="1" dirty="0">
                <a:solidFill>
                  <a:prstClr val="white"/>
                </a:solidFill>
              </a:rPr>
              <a:t> </a:t>
            </a:r>
            <a:r>
              <a:rPr lang="en-US" altLang="ko-KR" sz="1050" b="1" dirty="0">
                <a:solidFill>
                  <a:prstClr val="white"/>
                </a:solidFill>
              </a:rPr>
              <a:t>Board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460E36-EFB6-4F24-B1EE-A0DC558818B6}"/>
              </a:ext>
            </a:extLst>
          </p:cNvPr>
          <p:cNvSpPr txBox="1"/>
          <p:nvPr/>
        </p:nvSpPr>
        <p:spPr>
          <a:xfrm>
            <a:off x="547814" y="6132501"/>
            <a:ext cx="109758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</a:rPr>
              <a:t>이미지 출처 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1050" dirty="0"/>
              <a:t>	</a:t>
            </a:r>
            <a:r>
              <a:rPr lang="en-US" altLang="ko-KR" sz="1050" u="sng" dirty="0">
                <a:hlinkClick r:id="rId2"/>
              </a:rPr>
              <a:t>https://prezi.com/p/g19xap942ur7/tuleap-con-2019-offical/</a:t>
            </a:r>
            <a:endParaRPr lang="ko-KR" altLang="ko-KR" sz="1050" dirty="0"/>
          </a:p>
          <a:p>
            <a:endParaRPr lang="ko-KR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그림 1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8D6E43F-7148-413E-AF1D-AE03B1DD0EF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59" y="1622096"/>
            <a:ext cx="5596670" cy="403847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C42690-F1D6-40CA-AE7F-B3435991C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72841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1954</Words>
  <Application>Microsoft Office PowerPoint</Application>
  <PresentationFormat>와이드스크린</PresentationFormat>
  <Paragraphs>398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8" baseType="lpstr">
      <vt:lpstr>HY견고딕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이 현수</cp:lastModifiedBy>
  <cp:revision>77</cp:revision>
  <dcterms:created xsi:type="dcterms:W3CDTF">2020-05-08T02:50:41Z</dcterms:created>
  <dcterms:modified xsi:type="dcterms:W3CDTF">2020-06-14T08:38:27Z</dcterms:modified>
</cp:coreProperties>
</file>